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5" r:id="rId1"/>
  </p:sldMasterIdLst>
  <p:sldIdLst>
    <p:sldId id="256" r:id="rId2"/>
    <p:sldId id="294" r:id="rId3"/>
    <p:sldId id="260" r:id="rId4"/>
    <p:sldId id="266" r:id="rId5"/>
    <p:sldId id="263" r:id="rId6"/>
    <p:sldId id="295" r:id="rId7"/>
    <p:sldId id="279" r:id="rId8"/>
    <p:sldId id="267" r:id="rId9"/>
    <p:sldId id="282" r:id="rId10"/>
    <p:sldId id="268" r:id="rId11"/>
    <p:sldId id="283" r:id="rId12"/>
    <p:sldId id="287" r:id="rId13"/>
    <p:sldId id="288" r:id="rId14"/>
    <p:sldId id="289" r:id="rId15"/>
    <p:sldId id="293" r:id="rId16"/>
    <p:sldId id="290" r:id="rId17"/>
    <p:sldId id="29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5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38760-956E-41C2-B266-497547859BD4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038216-AC6D-4160-9200-43489081D809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Доходы </a:t>
          </a:r>
          <a:endParaRPr lang="ru-RU" dirty="0" smtClean="0">
            <a:solidFill>
              <a:srgbClr val="FFFF00"/>
            </a:solidFill>
          </a:endParaRPr>
        </a:p>
        <a:p>
          <a:r>
            <a:rPr lang="ru-RU" dirty="0" smtClean="0">
              <a:solidFill>
                <a:srgbClr val="FFFF00"/>
              </a:solidFill>
            </a:rPr>
            <a:t>4 </a:t>
          </a:r>
          <a:r>
            <a:rPr lang="en-US" dirty="0" smtClean="0">
              <a:solidFill>
                <a:srgbClr val="FFFF00"/>
              </a:solidFill>
            </a:rPr>
            <a:t>415</a:t>
          </a:r>
          <a:r>
            <a:rPr lang="ru-RU" dirty="0" smtClean="0">
              <a:solidFill>
                <a:srgbClr val="FFFF00"/>
              </a:solidFill>
            </a:rPr>
            <a:t>,</a:t>
          </a:r>
          <a:r>
            <a:rPr lang="en-US" dirty="0" smtClean="0">
              <a:solidFill>
                <a:srgbClr val="FFFF00"/>
              </a:solidFill>
            </a:rPr>
            <a:t>14</a:t>
          </a:r>
          <a:r>
            <a:rPr lang="ru-RU" dirty="0" smtClean="0">
              <a:solidFill>
                <a:srgbClr val="FFFF00"/>
              </a:solidFill>
            </a:rPr>
            <a:t>  </a:t>
          </a:r>
          <a:r>
            <a:rPr lang="ru-RU" dirty="0">
              <a:solidFill>
                <a:srgbClr val="FFFF00"/>
              </a:solidFill>
            </a:rPr>
            <a:t>млн. руб.</a:t>
          </a:r>
        </a:p>
      </dgm:t>
    </dgm:pt>
    <dgm:pt modelId="{5BC75ABE-9664-46E1-A340-69C117821E18}" type="parTrans" cxnId="{B6F4B201-DD1A-4284-A333-CB851B780925}">
      <dgm:prSet/>
      <dgm:spPr/>
      <dgm:t>
        <a:bodyPr/>
        <a:lstStyle/>
        <a:p>
          <a:endParaRPr lang="ru-RU"/>
        </a:p>
      </dgm:t>
    </dgm:pt>
    <dgm:pt modelId="{7FE85193-0E37-4659-886C-1B533D94B32B}" type="sibTrans" cxnId="{B6F4B201-DD1A-4284-A333-CB851B780925}">
      <dgm:prSet/>
      <dgm:spPr/>
      <dgm:t>
        <a:bodyPr/>
        <a:lstStyle/>
        <a:p>
          <a:endParaRPr lang="ru-RU"/>
        </a:p>
      </dgm:t>
    </dgm:pt>
    <dgm:pt modelId="{2DF8FE38-132C-4E54-9EA4-78F68F50A5B8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Расходы </a:t>
          </a:r>
          <a:endParaRPr lang="ru-RU" dirty="0" smtClean="0">
            <a:solidFill>
              <a:srgbClr val="FFFF00"/>
            </a:solidFill>
          </a:endParaRPr>
        </a:p>
        <a:p>
          <a:r>
            <a:rPr lang="ru-RU" dirty="0" smtClean="0">
              <a:solidFill>
                <a:srgbClr val="FFFF00"/>
              </a:solidFill>
            </a:rPr>
            <a:t>4 </a:t>
          </a:r>
          <a:r>
            <a:rPr lang="en-US" dirty="0" smtClean="0">
              <a:solidFill>
                <a:srgbClr val="FFFF00"/>
              </a:solidFill>
            </a:rPr>
            <a:t>551</a:t>
          </a:r>
          <a:r>
            <a:rPr lang="ru-RU" dirty="0" smtClean="0">
              <a:solidFill>
                <a:srgbClr val="FFFF00"/>
              </a:solidFill>
            </a:rPr>
            <a:t>,</a:t>
          </a:r>
          <a:r>
            <a:rPr lang="en-US" dirty="0" smtClean="0">
              <a:solidFill>
                <a:srgbClr val="FFFF00"/>
              </a:solidFill>
            </a:rPr>
            <a:t>71</a:t>
          </a:r>
          <a:r>
            <a:rPr lang="ru-RU" dirty="0" smtClean="0">
              <a:solidFill>
                <a:srgbClr val="FFFF00"/>
              </a:solidFill>
            </a:rPr>
            <a:t>  </a:t>
          </a:r>
          <a:r>
            <a:rPr lang="ru-RU" dirty="0">
              <a:solidFill>
                <a:srgbClr val="FFFF00"/>
              </a:solidFill>
            </a:rPr>
            <a:t>млн. руб.</a:t>
          </a:r>
        </a:p>
      </dgm:t>
    </dgm:pt>
    <dgm:pt modelId="{FB5580CE-2B55-4EAA-B0FA-F2940E5EB901}" type="parTrans" cxnId="{3430ABD4-0505-47B5-9E6B-F766ECDAC4BB}">
      <dgm:prSet/>
      <dgm:spPr/>
      <dgm:t>
        <a:bodyPr/>
        <a:lstStyle/>
        <a:p>
          <a:endParaRPr lang="ru-RU"/>
        </a:p>
      </dgm:t>
    </dgm:pt>
    <dgm:pt modelId="{D7251F4A-4A0C-46D9-BA78-2D8B5E9134F1}" type="sibTrans" cxnId="{3430ABD4-0505-47B5-9E6B-F766ECDAC4BB}">
      <dgm:prSet/>
      <dgm:spPr/>
      <dgm:t>
        <a:bodyPr/>
        <a:lstStyle/>
        <a:p>
          <a:endParaRPr lang="ru-RU"/>
        </a:p>
      </dgm:t>
    </dgm:pt>
    <dgm:pt modelId="{233D5DEB-0759-428A-AD25-E14079093232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Дефицит </a:t>
          </a:r>
          <a:r>
            <a:rPr lang="ru-RU" dirty="0" smtClean="0">
              <a:solidFill>
                <a:srgbClr val="FFFF00"/>
              </a:solidFill>
            </a:rPr>
            <a:t>1</a:t>
          </a:r>
          <a:r>
            <a:rPr lang="en-US" dirty="0" smtClean="0">
              <a:solidFill>
                <a:srgbClr val="FFFF00"/>
              </a:solidFill>
            </a:rPr>
            <a:t>36</a:t>
          </a:r>
          <a:r>
            <a:rPr lang="ru-RU" dirty="0" smtClean="0">
              <a:solidFill>
                <a:srgbClr val="FFFF00"/>
              </a:solidFill>
            </a:rPr>
            <a:t>,57 млн. руб.</a:t>
          </a:r>
          <a:endParaRPr lang="ru-RU" dirty="0">
            <a:solidFill>
              <a:srgbClr val="FFFF00"/>
            </a:solidFill>
          </a:endParaRPr>
        </a:p>
      </dgm:t>
    </dgm:pt>
    <dgm:pt modelId="{0D1B00EF-C380-4FD1-9EBC-74F39AD59274}" type="parTrans" cxnId="{AA0E8B3D-C0C0-49E0-A5B4-B331105BAAE2}">
      <dgm:prSet/>
      <dgm:spPr/>
      <dgm:t>
        <a:bodyPr/>
        <a:lstStyle/>
        <a:p>
          <a:endParaRPr lang="ru-RU"/>
        </a:p>
      </dgm:t>
    </dgm:pt>
    <dgm:pt modelId="{91B44116-5C7D-4FFD-A203-6FA6B14B6C7C}" type="sibTrans" cxnId="{AA0E8B3D-C0C0-49E0-A5B4-B331105BAAE2}">
      <dgm:prSet/>
      <dgm:spPr/>
      <dgm:t>
        <a:bodyPr/>
        <a:lstStyle/>
        <a:p>
          <a:endParaRPr lang="ru-RU"/>
        </a:p>
      </dgm:t>
    </dgm:pt>
    <dgm:pt modelId="{2732220B-3DD7-4C68-B96A-6092004BFDAA}" type="pres">
      <dgm:prSet presAssocID="{8A238760-956E-41C2-B266-497547859B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E75E5A-0345-41AB-AAE3-04829151954B}" type="pres">
      <dgm:prSet presAssocID="{BD038216-AC6D-4160-9200-43489081D809}" presName="node" presStyleLbl="node1" presStyleIdx="0" presStyleCnt="3" custScaleX="52902" custScaleY="61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38C33-8ACE-437F-8459-ED93E9F76E83}" type="pres">
      <dgm:prSet presAssocID="{7FE85193-0E37-4659-886C-1B533D94B32B}" presName="sibTrans" presStyleCnt="0"/>
      <dgm:spPr/>
    </dgm:pt>
    <dgm:pt modelId="{2F9CDC0C-6309-4DEE-A82F-0E3179625EB4}" type="pres">
      <dgm:prSet presAssocID="{2DF8FE38-132C-4E54-9EA4-78F68F50A5B8}" presName="node" presStyleLbl="node1" presStyleIdx="1" presStyleCnt="3" custScaleX="52153" custScaleY="60995" custLinFactNeighborX="2184" custLinFactNeighborY="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ECCDA-DA8F-4E75-8B08-FDE0F025B931}" type="pres">
      <dgm:prSet presAssocID="{D7251F4A-4A0C-46D9-BA78-2D8B5E9134F1}" presName="sibTrans" presStyleCnt="0"/>
      <dgm:spPr/>
    </dgm:pt>
    <dgm:pt modelId="{BE50893E-62AE-4DB0-A121-D6DFA7348474}" type="pres">
      <dgm:prSet presAssocID="{233D5DEB-0759-428A-AD25-E14079093232}" presName="node" presStyleLbl="node1" presStyleIdx="2" presStyleCnt="3" custScaleX="51621" custScaleY="60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4EED3-842A-4B8C-BB1E-3269C208475D}" type="presOf" srcId="{2DF8FE38-132C-4E54-9EA4-78F68F50A5B8}" destId="{2F9CDC0C-6309-4DEE-A82F-0E3179625EB4}" srcOrd="0" destOrd="0" presId="urn:microsoft.com/office/officeart/2005/8/layout/default"/>
    <dgm:cxn modelId="{13896B08-4100-401B-ADD9-5B648D2667ED}" type="presOf" srcId="{BD038216-AC6D-4160-9200-43489081D809}" destId="{41E75E5A-0345-41AB-AAE3-04829151954B}" srcOrd="0" destOrd="0" presId="urn:microsoft.com/office/officeart/2005/8/layout/default"/>
    <dgm:cxn modelId="{3430ABD4-0505-47B5-9E6B-F766ECDAC4BB}" srcId="{8A238760-956E-41C2-B266-497547859BD4}" destId="{2DF8FE38-132C-4E54-9EA4-78F68F50A5B8}" srcOrd="1" destOrd="0" parTransId="{FB5580CE-2B55-4EAA-B0FA-F2940E5EB901}" sibTransId="{D7251F4A-4A0C-46D9-BA78-2D8B5E9134F1}"/>
    <dgm:cxn modelId="{B6F4B201-DD1A-4284-A333-CB851B780925}" srcId="{8A238760-956E-41C2-B266-497547859BD4}" destId="{BD038216-AC6D-4160-9200-43489081D809}" srcOrd="0" destOrd="0" parTransId="{5BC75ABE-9664-46E1-A340-69C117821E18}" sibTransId="{7FE85193-0E37-4659-886C-1B533D94B32B}"/>
    <dgm:cxn modelId="{AA0E8B3D-C0C0-49E0-A5B4-B331105BAAE2}" srcId="{8A238760-956E-41C2-B266-497547859BD4}" destId="{233D5DEB-0759-428A-AD25-E14079093232}" srcOrd="2" destOrd="0" parTransId="{0D1B00EF-C380-4FD1-9EBC-74F39AD59274}" sibTransId="{91B44116-5C7D-4FFD-A203-6FA6B14B6C7C}"/>
    <dgm:cxn modelId="{71E065E5-FAE7-40F8-A82C-94B343154756}" type="presOf" srcId="{8A238760-956E-41C2-B266-497547859BD4}" destId="{2732220B-3DD7-4C68-B96A-6092004BFDAA}" srcOrd="0" destOrd="0" presId="urn:microsoft.com/office/officeart/2005/8/layout/default"/>
    <dgm:cxn modelId="{578663B4-9135-416A-B894-F8AE13C888AF}" type="presOf" srcId="{233D5DEB-0759-428A-AD25-E14079093232}" destId="{BE50893E-62AE-4DB0-A121-D6DFA7348474}" srcOrd="0" destOrd="0" presId="urn:microsoft.com/office/officeart/2005/8/layout/default"/>
    <dgm:cxn modelId="{99F099E3-1EC7-4C7F-8C66-E015D450B670}" type="presParOf" srcId="{2732220B-3DD7-4C68-B96A-6092004BFDAA}" destId="{41E75E5A-0345-41AB-AAE3-04829151954B}" srcOrd="0" destOrd="0" presId="urn:microsoft.com/office/officeart/2005/8/layout/default"/>
    <dgm:cxn modelId="{537EFCF2-F7ED-41E1-9DC6-AFCE720FBE14}" type="presParOf" srcId="{2732220B-3DD7-4C68-B96A-6092004BFDAA}" destId="{FBA38C33-8ACE-437F-8459-ED93E9F76E83}" srcOrd="1" destOrd="0" presId="urn:microsoft.com/office/officeart/2005/8/layout/default"/>
    <dgm:cxn modelId="{8639DF3E-46D5-4C8F-935E-4B683EF47F84}" type="presParOf" srcId="{2732220B-3DD7-4C68-B96A-6092004BFDAA}" destId="{2F9CDC0C-6309-4DEE-A82F-0E3179625EB4}" srcOrd="2" destOrd="0" presId="urn:microsoft.com/office/officeart/2005/8/layout/default"/>
    <dgm:cxn modelId="{EE352BA6-4D28-41B5-8B55-3E39AB6EEA96}" type="presParOf" srcId="{2732220B-3DD7-4C68-B96A-6092004BFDAA}" destId="{B2AECCDA-DA8F-4E75-8B08-FDE0F025B931}" srcOrd="3" destOrd="0" presId="urn:microsoft.com/office/officeart/2005/8/layout/default"/>
    <dgm:cxn modelId="{FDEFBCB1-4B84-4B4E-8FF3-C926FE2A67D2}" type="presParOf" srcId="{2732220B-3DD7-4C68-B96A-6092004BFDAA}" destId="{BE50893E-62AE-4DB0-A121-D6DFA734847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DBE5C-89E5-45D9-8349-16C666A4559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A0448-579F-4218-8CED-02996CD58B85}">
      <dgm:prSet phldrT="[Текст]" custT="1"/>
      <dgm:spPr/>
      <dgm:t>
        <a:bodyPr/>
        <a:lstStyle/>
        <a:p>
          <a:pPr algn="l"/>
          <a:r>
            <a:rPr lang="ru-RU" sz="1700" dirty="0"/>
            <a:t>Доходы от использования имущества, находящегося в государственной и муниципальной собственности, составили </a:t>
          </a:r>
          <a:r>
            <a:rPr lang="ru-RU" sz="1700" dirty="0" smtClean="0"/>
            <a:t>86619,32 </a:t>
          </a:r>
          <a:r>
            <a:rPr lang="ru-RU" sz="1700" dirty="0"/>
            <a:t>тыс. </a:t>
          </a:r>
          <a:r>
            <a:rPr lang="ru-RU" sz="1700" dirty="0" smtClean="0"/>
            <a:t>руб</a:t>
          </a:r>
          <a:r>
            <a:rPr lang="ru-RU" sz="1700" dirty="0" smtClean="0"/>
            <a:t>., </a:t>
          </a:r>
          <a:r>
            <a:rPr lang="ru-RU" sz="1700" dirty="0"/>
            <a:t>что ниже уровня </a:t>
          </a:r>
          <a:r>
            <a:rPr lang="ru-RU" sz="1700" dirty="0" smtClean="0"/>
            <a:t>2022 </a:t>
          </a:r>
          <a:r>
            <a:rPr lang="ru-RU" sz="1700" dirty="0"/>
            <a:t>года на </a:t>
          </a:r>
          <a:r>
            <a:rPr lang="ru-RU" sz="1700" dirty="0" smtClean="0"/>
            <a:t>26840,08 </a:t>
          </a:r>
          <a:r>
            <a:rPr lang="ru-RU" sz="1700" dirty="0"/>
            <a:t>тыс. </a:t>
          </a:r>
          <a:r>
            <a:rPr lang="ru-RU" sz="1700" dirty="0" smtClean="0"/>
            <a:t>руб. </a:t>
          </a:r>
          <a:r>
            <a:rPr lang="ru-RU" sz="1700" dirty="0"/>
            <a:t>или  </a:t>
          </a:r>
          <a:r>
            <a:rPr lang="ru-RU" sz="1700" dirty="0" smtClean="0"/>
            <a:t>23,7 % </a:t>
          </a:r>
          <a:r>
            <a:rPr lang="ru-RU" sz="1700" dirty="0"/>
            <a:t>. </a:t>
          </a:r>
        </a:p>
      </dgm:t>
    </dgm:pt>
    <dgm:pt modelId="{1710140A-322A-4DB0-9A1B-C0EFAB615A47}" type="parTrans" cxnId="{71F5C2AF-BC34-4548-9396-D2CDF590F3C6}">
      <dgm:prSet/>
      <dgm:spPr/>
      <dgm:t>
        <a:bodyPr/>
        <a:lstStyle/>
        <a:p>
          <a:endParaRPr lang="ru-RU"/>
        </a:p>
      </dgm:t>
    </dgm:pt>
    <dgm:pt modelId="{DC7DE6AF-CFD8-46C6-99EA-307EEF018F70}" type="sibTrans" cxnId="{71F5C2AF-BC34-4548-9396-D2CDF590F3C6}">
      <dgm:prSet/>
      <dgm:spPr/>
      <dgm:t>
        <a:bodyPr/>
        <a:lstStyle/>
        <a:p>
          <a:endParaRPr lang="ru-RU"/>
        </a:p>
      </dgm:t>
    </dgm:pt>
    <dgm:pt modelId="{3B73783B-2662-40D6-93EB-98F6DD4357AF}">
      <dgm:prSet phldrT="[Текст]" custT="1"/>
      <dgm:spPr/>
      <dgm:t>
        <a:bodyPr/>
        <a:lstStyle/>
        <a:p>
          <a:pPr algn="just"/>
          <a:r>
            <a:rPr lang="ru-RU" sz="1600" dirty="0"/>
            <a:t>Контрольно-счетная палата считает, что при дефиците бюджета города передача в безвозмездное пользование муниципального имущества, не отвечает принципам сбалансированности и эффективности использования бюджетных средств, установленных статьями 33, 34 Бюджетного кодекса РФ.  </a:t>
          </a:r>
        </a:p>
      </dgm:t>
    </dgm:pt>
    <dgm:pt modelId="{829226A0-5AB6-4C2A-8276-B7DD3C9A1489}" type="parTrans" cxnId="{297B7BB7-D485-4DBD-9147-1C91EF3FA803}">
      <dgm:prSet/>
      <dgm:spPr/>
      <dgm:t>
        <a:bodyPr/>
        <a:lstStyle/>
        <a:p>
          <a:endParaRPr lang="ru-RU"/>
        </a:p>
      </dgm:t>
    </dgm:pt>
    <dgm:pt modelId="{EFE63DEF-3FDE-4EE5-B5E9-E609ABFD14B6}" type="sibTrans" cxnId="{297B7BB7-D485-4DBD-9147-1C91EF3FA803}">
      <dgm:prSet/>
      <dgm:spPr/>
      <dgm:t>
        <a:bodyPr/>
        <a:lstStyle/>
        <a:p>
          <a:endParaRPr lang="ru-RU"/>
        </a:p>
      </dgm:t>
    </dgm:pt>
    <dgm:pt modelId="{40B12327-B9DF-4814-A64A-8906F1FCFAA1}">
      <dgm:prSet phldrT="[Текст]" custT="1"/>
      <dgm:spPr/>
      <dgm:t>
        <a:bodyPr/>
        <a:lstStyle/>
        <a:p>
          <a:pPr algn="just"/>
          <a:r>
            <a:rPr lang="ru-RU" sz="1700" dirty="0"/>
            <a:t>Сумма выпадающих доходов бюджета города от предоставления муниципального имущества в безвозмездное пользование в </a:t>
          </a:r>
          <a:r>
            <a:rPr lang="ru-RU" sz="1700" dirty="0" smtClean="0"/>
            <a:t>2023 </a:t>
          </a:r>
          <a:r>
            <a:rPr lang="ru-RU" sz="1700" dirty="0"/>
            <a:t>году </a:t>
          </a:r>
          <a:r>
            <a:rPr lang="ru-RU" sz="1700" dirty="0" smtClean="0"/>
            <a:t>составила 3195,97 </a:t>
          </a:r>
          <a:r>
            <a:rPr lang="ru-RU" sz="1700" dirty="0"/>
            <a:t>тыс. руб., что </a:t>
          </a:r>
          <a:r>
            <a:rPr lang="ru-RU" sz="1700" dirty="0" smtClean="0"/>
            <a:t>меньше, </a:t>
          </a:r>
          <a:r>
            <a:rPr lang="ru-RU" sz="1700" dirty="0"/>
            <a:t>чем </a:t>
          </a:r>
          <a:r>
            <a:rPr lang="ru-RU" sz="1700" dirty="0" smtClean="0"/>
            <a:t>2022 </a:t>
          </a:r>
          <a:r>
            <a:rPr lang="ru-RU" sz="1700" dirty="0"/>
            <a:t>году на </a:t>
          </a:r>
          <a:r>
            <a:rPr lang="ru-RU" sz="1700" dirty="0" smtClean="0"/>
            <a:t>2822,93 </a:t>
          </a:r>
          <a:r>
            <a:rPr lang="ru-RU" sz="1700" dirty="0"/>
            <a:t>тыс. </a:t>
          </a:r>
          <a:r>
            <a:rPr lang="ru-RU" sz="1700" dirty="0" smtClean="0"/>
            <a:t>руб.</a:t>
          </a:r>
          <a:endParaRPr lang="ru-RU" sz="1700" dirty="0"/>
        </a:p>
      </dgm:t>
    </dgm:pt>
    <dgm:pt modelId="{9734154F-1AC8-4FA1-85BE-9F19770FA79C}" type="sibTrans" cxnId="{191E2346-74A8-481A-9961-882E741AA69B}">
      <dgm:prSet/>
      <dgm:spPr/>
      <dgm:t>
        <a:bodyPr/>
        <a:lstStyle/>
        <a:p>
          <a:endParaRPr lang="ru-RU"/>
        </a:p>
      </dgm:t>
    </dgm:pt>
    <dgm:pt modelId="{AAC1AADC-8498-48D5-B044-A243B0CCC9F9}" type="parTrans" cxnId="{191E2346-74A8-481A-9961-882E741AA69B}">
      <dgm:prSet/>
      <dgm:spPr/>
      <dgm:t>
        <a:bodyPr/>
        <a:lstStyle/>
        <a:p>
          <a:endParaRPr lang="ru-RU"/>
        </a:p>
      </dgm:t>
    </dgm:pt>
    <dgm:pt modelId="{86EA9D05-5A37-4F7E-B7F5-15F0030CD088}" type="pres">
      <dgm:prSet presAssocID="{E60DBE5C-89E5-45D9-8349-16C666A455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0C70D-CD00-467A-A8BE-2EB34DA09B4F}" type="pres">
      <dgm:prSet presAssocID="{A5BA0448-579F-4218-8CED-02996CD58B85}" presName="composite" presStyleCnt="0"/>
      <dgm:spPr/>
    </dgm:pt>
    <dgm:pt modelId="{B9E90947-1A8B-4346-8BF5-105E37E84E83}" type="pres">
      <dgm:prSet presAssocID="{A5BA0448-579F-4218-8CED-02996CD58B85}" presName="rect1" presStyleLbl="trAlignAcc1" presStyleIdx="0" presStyleCnt="3" custScaleX="188335" custScaleY="79354" custLinFactNeighborX="2500" custLinFactNeighborY="-14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9AECA-AD70-46C0-A8A8-8F3D3500B1F9}" type="pres">
      <dgm:prSet presAssocID="{A5BA0448-579F-4218-8CED-02996CD58B85}" presName="rect2" presStyleLbl="fgImgPlace1" presStyleIdx="0" presStyleCnt="3" custScaleX="145448" custScaleY="81748" custLinFactX="-136847" custLinFactY="100000" custLinFactNeighborX="-200000" custLinFactNeighborY="1487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ADCDAF-520D-412D-89F6-63BC8768E744}" type="pres">
      <dgm:prSet presAssocID="{DC7DE6AF-CFD8-46C6-99EA-307EEF018F70}" presName="sibTrans" presStyleCnt="0"/>
      <dgm:spPr/>
    </dgm:pt>
    <dgm:pt modelId="{77AC05AF-AD57-4CCF-A480-0A8BC356E891}" type="pres">
      <dgm:prSet presAssocID="{40B12327-B9DF-4814-A64A-8906F1FCFAA1}" presName="composite" presStyleCnt="0"/>
      <dgm:spPr/>
    </dgm:pt>
    <dgm:pt modelId="{49B8465D-EAD2-482C-88C0-62E561EBA859}" type="pres">
      <dgm:prSet presAssocID="{40B12327-B9DF-4814-A64A-8906F1FCFAA1}" presName="rect1" presStyleLbl="trAlignAcc1" presStyleIdx="1" presStyleCnt="3" custScaleX="219958" custScaleY="95408" custLinFactNeighborX="4821" custLinFactNeighborY="-8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D961B-C99F-4861-8C9B-6328639E3760}" type="pres">
      <dgm:prSet presAssocID="{40B12327-B9DF-4814-A64A-8906F1FCFAA1}" presName="rect2" presStyleLbl="fgImgPlace1" presStyleIdx="1" presStyleCnt="3" custScaleX="133976" custScaleY="80651" custLinFactX="-100000" custLinFactNeighborX="-159067" custLinFactNeighborY="172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2CD8B73-54D4-41C2-82D3-B8B2C1B1A017}" type="pres">
      <dgm:prSet presAssocID="{9734154F-1AC8-4FA1-85BE-9F19770FA79C}" presName="sibTrans" presStyleCnt="0"/>
      <dgm:spPr/>
    </dgm:pt>
    <dgm:pt modelId="{93A753DA-F170-415F-A47E-C10C74073422}" type="pres">
      <dgm:prSet presAssocID="{3B73783B-2662-40D6-93EB-98F6DD4357AF}" presName="composite" presStyleCnt="0"/>
      <dgm:spPr/>
    </dgm:pt>
    <dgm:pt modelId="{CA55FC2B-8BF5-4886-9113-D727F8CD79D8}" type="pres">
      <dgm:prSet presAssocID="{3B73783B-2662-40D6-93EB-98F6DD4357AF}" presName="rect1" presStyleLbl="trAlignAcc1" presStyleIdx="2" presStyleCnt="3" custAng="0" custScaleX="215590" custScaleY="96845" custLinFactNeighborX="2865" custLinFactNeighborY="8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0F88B-17E0-416D-A8F4-9EA6F671D3B6}" type="pres">
      <dgm:prSet presAssocID="{3B73783B-2662-40D6-93EB-98F6DD4357AF}" presName="rect2" presStyleLbl="fgImgPlace1" presStyleIdx="2" presStyleCnt="3" custAng="0" custScaleX="143653" custScaleY="88470" custLinFactX="-100000" custLinFactY="-100000" custLinFactNeighborX="-140485" custLinFactNeighborY="-10938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191E2346-74A8-481A-9961-882E741AA69B}" srcId="{E60DBE5C-89E5-45D9-8349-16C666A45590}" destId="{40B12327-B9DF-4814-A64A-8906F1FCFAA1}" srcOrd="1" destOrd="0" parTransId="{AAC1AADC-8498-48D5-B044-A243B0CCC9F9}" sibTransId="{9734154F-1AC8-4FA1-85BE-9F19770FA79C}"/>
    <dgm:cxn modelId="{9ADA1F05-C994-413D-8A6F-3A67B24A36CA}" type="presOf" srcId="{A5BA0448-579F-4218-8CED-02996CD58B85}" destId="{B9E90947-1A8B-4346-8BF5-105E37E84E83}" srcOrd="0" destOrd="0" presId="urn:microsoft.com/office/officeart/2008/layout/PictureStrips"/>
    <dgm:cxn modelId="{297B7BB7-D485-4DBD-9147-1C91EF3FA803}" srcId="{E60DBE5C-89E5-45D9-8349-16C666A45590}" destId="{3B73783B-2662-40D6-93EB-98F6DD4357AF}" srcOrd="2" destOrd="0" parTransId="{829226A0-5AB6-4C2A-8276-B7DD3C9A1489}" sibTransId="{EFE63DEF-3FDE-4EE5-B5E9-E609ABFD14B6}"/>
    <dgm:cxn modelId="{92FD6C34-0688-46A8-A12B-641690690BB3}" type="presOf" srcId="{3B73783B-2662-40D6-93EB-98F6DD4357AF}" destId="{CA55FC2B-8BF5-4886-9113-D727F8CD79D8}" srcOrd="0" destOrd="0" presId="urn:microsoft.com/office/officeart/2008/layout/PictureStrips"/>
    <dgm:cxn modelId="{0ADBFE2A-85C4-4829-AE28-400EDF1FC95E}" type="presOf" srcId="{E60DBE5C-89E5-45D9-8349-16C666A45590}" destId="{86EA9D05-5A37-4F7E-B7F5-15F0030CD088}" srcOrd="0" destOrd="0" presId="urn:microsoft.com/office/officeart/2008/layout/PictureStrips"/>
    <dgm:cxn modelId="{71F5C2AF-BC34-4548-9396-D2CDF590F3C6}" srcId="{E60DBE5C-89E5-45D9-8349-16C666A45590}" destId="{A5BA0448-579F-4218-8CED-02996CD58B85}" srcOrd="0" destOrd="0" parTransId="{1710140A-322A-4DB0-9A1B-C0EFAB615A47}" sibTransId="{DC7DE6AF-CFD8-46C6-99EA-307EEF018F70}"/>
    <dgm:cxn modelId="{FBEA60BC-B79E-4EBC-829E-5BDAE096D279}" type="presOf" srcId="{40B12327-B9DF-4814-A64A-8906F1FCFAA1}" destId="{49B8465D-EAD2-482C-88C0-62E561EBA859}" srcOrd="0" destOrd="0" presId="urn:microsoft.com/office/officeart/2008/layout/PictureStrips"/>
    <dgm:cxn modelId="{8DA88142-21EF-4E13-9C3F-EDF6156C7535}" type="presParOf" srcId="{86EA9D05-5A37-4F7E-B7F5-15F0030CD088}" destId="{7CA0C70D-CD00-467A-A8BE-2EB34DA09B4F}" srcOrd="0" destOrd="0" presId="urn:microsoft.com/office/officeart/2008/layout/PictureStrips"/>
    <dgm:cxn modelId="{AA48FA5E-9819-43EA-B836-F662B11072EE}" type="presParOf" srcId="{7CA0C70D-CD00-467A-A8BE-2EB34DA09B4F}" destId="{B9E90947-1A8B-4346-8BF5-105E37E84E83}" srcOrd="0" destOrd="0" presId="urn:microsoft.com/office/officeart/2008/layout/PictureStrips"/>
    <dgm:cxn modelId="{ABFA3325-F48F-4285-817C-8CA7549D2D82}" type="presParOf" srcId="{7CA0C70D-CD00-467A-A8BE-2EB34DA09B4F}" destId="{AD19AECA-AD70-46C0-A8A8-8F3D3500B1F9}" srcOrd="1" destOrd="0" presId="urn:microsoft.com/office/officeart/2008/layout/PictureStrips"/>
    <dgm:cxn modelId="{2BC7C0DC-1699-4E14-9F39-76819B001EDA}" type="presParOf" srcId="{86EA9D05-5A37-4F7E-B7F5-15F0030CD088}" destId="{2FADCDAF-520D-412D-89F6-63BC8768E744}" srcOrd="1" destOrd="0" presId="urn:microsoft.com/office/officeart/2008/layout/PictureStrips"/>
    <dgm:cxn modelId="{5D0CBBBB-A57E-4770-9420-B4BB12B303C8}" type="presParOf" srcId="{86EA9D05-5A37-4F7E-B7F5-15F0030CD088}" destId="{77AC05AF-AD57-4CCF-A480-0A8BC356E891}" srcOrd="2" destOrd="0" presId="urn:microsoft.com/office/officeart/2008/layout/PictureStrips"/>
    <dgm:cxn modelId="{39A040FD-9D8D-4B82-9240-FE8274A7E7AE}" type="presParOf" srcId="{77AC05AF-AD57-4CCF-A480-0A8BC356E891}" destId="{49B8465D-EAD2-482C-88C0-62E561EBA859}" srcOrd="0" destOrd="0" presId="urn:microsoft.com/office/officeart/2008/layout/PictureStrips"/>
    <dgm:cxn modelId="{C19555F6-A494-4290-BF2F-6D83115FEFF0}" type="presParOf" srcId="{77AC05AF-AD57-4CCF-A480-0A8BC356E891}" destId="{DA7D961B-C99F-4861-8C9B-6328639E3760}" srcOrd="1" destOrd="0" presId="urn:microsoft.com/office/officeart/2008/layout/PictureStrips"/>
    <dgm:cxn modelId="{F74A08F0-11A1-474F-8DAA-4AA807854467}" type="presParOf" srcId="{86EA9D05-5A37-4F7E-B7F5-15F0030CD088}" destId="{92CD8B73-54D4-41C2-82D3-B8B2C1B1A017}" srcOrd="3" destOrd="0" presId="urn:microsoft.com/office/officeart/2008/layout/PictureStrips"/>
    <dgm:cxn modelId="{23E302D2-C051-4996-95A2-701FF453BC9F}" type="presParOf" srcId="{86EA9D05-5A37-4F7E-B7F5-15F0030CD088}" destId="{93A753DA-F170-415F-A47E-C10C74073422}" srcOrd="4" destOrd="0" presId="urn:microsoft.com/office/officeart/2008/layout/PictureStrips"/>
    <dgm:cxn modelId="{EC0ADD44-4C4C-4869-A058-277204351B3F}" type="presParOf" srcId="{93A753DA-F170-415F-A47E-C10C74073422}" destId="{CA55FC2B-8BF5-4886-9113-D727F8CD79D8}" srcOrd="0" destOrd="0" presId="urn:microsoft.com/office/officeart/2008/layout/PictureStrips"/>
    <dgm:cxn modelId="{5A5349CC-5CF2-4705-AD84-9C8625AC42D9}" type="presParOf" srcId="{93A753DA-F170-415F-A47E-C10C74073422}" destId="{4910F88B-17E0-416D-A8F4-9EA6F671D3B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05031-A861-4136-9335-67F2B8ACF0DA}" type="doc">
      <dgm:prSet loTypeId="urn:microsoft.com/office/officeart/2005/8/layout/hierarchy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C2C549A-2615-415D-BD1B-FEE9F1DCF50D}">
      <dgm:prSet phldrT="[Текст]" custT="1"/>
      <dgm:spPr/>
      <dgm:t>
        <a:bodyPr/>
        <a:lstStyle/>
        <a:p>
          <a:pPr algn="ctr"/>
          <a:endParaRPr lang="ru-RU" sz="2800" b="1" dirty="0">
            <a:solidFill>
              <a:schemeClr val="accent2"/>
            </a:solidFill>
          </a:endParaRPr>
        </a:p>
      </dgm:t>
    </dgm:pt>
    <dgm:pt modelId="{2C7FCC36-1980-4217-8830-13BC99740E79}" type="parTrans" cxnId="{59BE275C-CC08-42D5-AA05-493A6294A20C}">
      <dgm:prSet/>
      <dgm:spPr/>
      <dgm:t>
        <a:bodyPr/>
        <a:lstStyle/>
        <a:p>
          <a:pPr algn="ctr"/>
          <a:endParaRPr lang="ru-RU"/>
        </a:p>
      </dgm:t>
    </dgm:pt>
    <dgm:pt modelId="{B8BD8448-8ADC-4355-BCD2-F86D26635A95}" type="sibTrans" cxnId="{59BE275C-CC08-42D5-AA05-493A6294A20C}">
      <dgm:prSet/>
      <dgm:spPr/>
      <dgm:t>
        <a:bodyPr/>
        <a:lstStyle/>
        <a:p>
          <a:pPr algn="ctr"/>
          <a:endParaRPr lang="ru-RU"/>
        </a:p>
      </dgm:t>
    </dgm:pt>
    <dgm:pt modelId="{B6B732C9-A6DF-4C99-9020-3C5FDD6D2CE5}">
      <dgm:prSet custT="1"/>
      <dgm:spPr/>
      <dgm:t>
        <a:bodyPr/>
        <a:lstStyle/>
        <a:p>
          <a:r>
            <a:rPr lang="ru-RU" sz="2100" dirty="0" smtClean="0"/>
            <a:t>«Жилье и городская среда»</a:t>
          </a:r>
          <a:endParaRPr lang="ru-RU" sz="2100" dirty="0"/>
        </a:p>
      </dgm:t>
    </dgm:pt>
    <dgm:pt modelId="{0C40ACD1-4DDB-421C-9243-B293612FC2D2}" type="parTrans" cxnId="{E615D62D-AB30-433B-A167-46D5F5AEEFDA}">
      <dgm:prSet/>
      <dgm:spPr/>
      <dgm:t>
        <a:bodyPr/>
        <a:lstStyle/>
        <a:p>
          <a:endParaRPr lang="ru-RU"/>
        </a:p>
      </dgm:t>
    </dgm:pt>
    <dgm:pt modelId="{289E938E-E9BC-4E78-BC24-A49932C492A0}" type="sibTrans" cxnId="{E615D62D-AB30-433B-A167-46D5F5AEEFDA}">
      <dgm:prSet/>
      <dgm:spPr/>
      <dgm:t>
        <a:bodyPr/>
        <a:lstStyle/>
        <a:p>
          <a:endParaRPr lang="ru-RU"/>
        </a:p>
      </dgm:t>
    </dgm:pt>
    <dgm:pt modelId="{81D41EB2-48B0-41C8-8436-A96FBA6165F2}">
      <dgm:prSet custT="1"/>
      <dgm:spPr/>
      <dgm:t>
        <a:bodyPr/>
        <a:lstStyle/>
        <a:p>
          <a:r>
            <a:rPr lang="ru-RU" sz="2100" b="0" dirty="0"/>
            <a:t>«Экология</a:t>
          </a:r>
          <a:r>
            <a:rPr lang="ru-RU" sz="2100" b="0" dirty="0" smtClean="0"/>
            <a:t>»</a:t>
          </a:r>
          <a:endParaRPr lang="ru-RU" sz="2100" b="0" dirty="0"/>
        </a:p>
      </dgm:t>
    </dgm:pt>
    <dgm:pt modelId="{BF475CAB-79F2-4860-AC1B-FEF2425B8AF8}" type="parTrans" cxnId="{E86CA930-09B5-4A78-BC74-B6BE98647A0E}">
      <dgm:prSet/>
      <dgm:spPr/>
      <dgm:t>
        <a:bodyPr/>
        <a:lstStyle/>
        <a:p>
          <a:endParaRPr lang="ru-RU"/>
        </a:p>
      </dgm:t>
    </dgm:pt>
    <dgm:pt modelId="{308EC69F-3733-4626-ABDC-9D3B0938868E}" type="sibTrans" cxnId="{E86CA930-09B5-4A78-BC74-B6BE98647A0E}">
      <dgm:prSet/>
      <dgm:spPr/>
      <dgm:t>
        <a:bodyPr/>
        <a:lstStyle/>
        <a:p>
          <a:endParaRPr lang="ru-RU"/>
        </a:p>
      </dgm:t>
    </dgm:pt>
    <dgm:pt modelId="{68D87532-F9C8-40DD-BF1F-0E9B1B676C5E}">
      <dgm:prSet/>
      <dgm:spPr/>
      <dgm:t>
        <a:bodyPr/>
        <a:lstStyle/>
        <a:p>
          <a:r>
            <a:rPr lang="ru-RU" dirty="0" smtClean="0"/>
            <a:t>«Образование»</a:t>
          </a:r>
          <a:endParaRPr lang="ru-RU" dirty="0"/>
        </a:p>
      </dgm:t>
    </dgm:pt>
    <dgm:pt modelId="{D7A4BAFB-4E26-40E1-B98F-353CD58C8106}" type="parTrans" cxnId="{9CAAD662-DEF9-407A-A6AC-F5EC573A0242}">
      <dgm:prSet/>
      <dgm:spPr/>
      <dgm:t>
        <a:bodyPr/>
        <a:lstStyle/>
        <a:p>
          <a:endParaRPr lang="ru-RU"/>
        </a:p>
      </dgm:t>
    </dgm:pt>
    <dgm:pt modelId="{EB00F768-EA94-415C-950C-AB940ED6BAB6}" type="sibTrans" cxnId="{9CAAD662-DEF9-407A-A6AC-F5EC573A0242}">
      <dgm:prSet/>
      <dgm:spPr/>
      <dgm:t>
        <a:bodyPr/>
        <a:lstStyle/>
        <a:p>
          <a:endParaRPr lang="ru-RU"/>
        </a:p>
      </dgm:t>
    </dgm:pt>
    <dgm:pt modelId="{18330D16-5DE0-46A8-B65F-BAF72C463C04}">
      <dgm:prSet/>
      <dgm:spPr/>
      <dgm:t>
        <a:bodyPr/>
        <a:lstStyle/>
        <a:p>
          <a:r>
            <a:rPr lang="ru-RU" dirty="0" smtClean="0"/>
            <a:t>«Культура»</a:t>
          </a:r>
          <a:endParaRPr lang="ru-RU" dirty="0"/>
        </a:p>
      </dgm:t>
    </dgm:pt>
    <dgm:pt modelId="{F276DE8F-991C-4133-9900-8203089A49B6}" type="parTrans" cxnId="{D3DED251-5038-4869-AF7B-8E2533097B9B}">
      <dgm:prSet/>
      <dgm:spPr/>
      <dgm:t>
        <a:bodyPr/>
        <a:lstStyle/>
        <a:p>
          <a:endParaRPr lang="ru-RU"/>
        </a:p>
      </dgm:t>
    </dgm:pt>
    <dgm:pt modelId="{3025C7DF-4339-4FE5-8B07-940CE911317D}" type="sibTrans" cxnId="{D3DED251-5038-4869-AF7B-8E2533097B9B}">
      <dgm:prSet/>
      <dgm:spPr/>
      <dgm:t>
        <a:bodyPr/>
        <a:lstStyle/>
        <a:p>
          <a:endParaRPr lang="ru-RU"/>
        </a:p>
      </dgm:t>
    </dgm:pt>
    <dgm:pt modelId="{5D77E56A-A3E9-4B7E-A809-81FC074504E4}" type="pres">
      <dgm:prSet presAssocID="{16405031-A861-4136-9335-67F2B8ACF0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FB2C1D-D735-4E93-A1DF-5446FBCE4254}" type="pres">
      <dgm:prSet presAssocID="{2C2C549A-2615-415D-BD1B-FEE9F1DCF50D}" presName="hierRoot1" presStyleCnt="0"/>
      <dgm:spPr/>
    </dgm:pt>
    <dgm:pt modelId="{4564855A-5A88-4E2E-B2D0-DA847D774960}" type="pres">
      <dgm:prSet presAssocID="{2C2C549A-2615-415D-BD1B-FEE9F1DCF50D}" presName="composite" presStyleCnt="0"/>
      <dgm:spPr/>
    </dgm:pt>
    <dgm:pt modelId="{D7E3DC80-BF61-4700-9A45-744ACE96C9D7}" type="pres">
      <dgm:prSet presAssocID="{2C2C549A-2615-415D-BD1B-FEE9F1DCF50D}" presName="background" presStyleLbl="node0" presStyleIdx="0" presStyleCnt="1"/>
      <dgm:spPr/>
    </dgm:pt>
    <dgm:pt modelId="{2FEC1653-96EC-4FC4-A959-3615200E4F2C}" type="pres">
      <dgm:prSet presAssocID="{2C2C549A-2615-415D-BD1B-FEE9F1DCF50D}" presName="text" presStyleLbl="fgAcc0" presStyleIdx="0" presStyleCnt="1" custScaleX="416271" custScaleY="86665" custLinFactNeighborX="45173" custLinFactNeighborY="-65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E8DD2-281B-4216-B184-872D771A5359}" type="pres">
      <dgm:prSet presAssocID="{2C2C549A-2615-415D-BD1B-FEE9F1DCF50D}" presName="hierChild2" presStyleCnt="0"/>
      <dgm:spPr/>
    </dgm:pt>
    <dgm:pt modelId="{54AEB2A5-ADFD-4E02-A470-620F301AEB9C}" type="pres">
      <dgm:prSet presAssocID="{0C40ACD1-4DDB-421C-9243-B293612FC2D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FCB9AB8-5789-4E4E-BD01-61C26EB3D3B1}" type="pres">
      <dgm:prSet presAssocID="{B6B732C9-A6DF-4C99-9020-3C5FDD6D2CE5}" presName="hierRoot2" presStyleCnt="0"/>
      <dgm:spPr/>
    </dgm:pt>
    <dgm:pt modelId="{BF91518F-1ADC-4C5A-8B5A-96D6FB544A34}" type="pres">
      <dgm:prSet presAssocID="{B6B732C9-A6DF-4C99-9020-3C5FDD6D2CE5}" presName="composite2" presStyleCnt="0"/>
      <dgm:spPr/>
    </dgm:pt>
    <dgm:pt modelId="{8CD56D5E-B60D-40E3-99FA-C9940E8A3EFA}" type="pres">
      <dgm:prSet presAssocID="{B6B732C9-A6DF-4C99-9020-3C5FDD6D2CE5}" presName="background2" presStyleLbl="node2" presStyleIdx="0" presStyleCnt="4"/>
      <dgm:spPr/>
    </dgm:pt>
    <dgm:pt modelId="{F8FBD361-DAA4-4B2F-9AFF-7CFAD4F84989}" type="pres">
      <dgm:prSet presAssocID="{B6B732C9-A6DF-4C99-9020-3C5FDD6D2CE5}" presName="text2" presStyleLbl="fgAcc2" presStyleIdx="0" presStyleCnt="4" custScaleX="87881" custScaleY="91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2D63BD-540B-499C-951B-0CAF19ED6E3B}" type="pres">
      <dgm:prSet presAssocID="{B6B732C9-A6DF-4C99-9020-3C5FDD6D2CE5}" presName="hierChild3" presStyleCnt="0"/>
      <dgm:spPr/>
    </dgm:pt>
    <dgm:pt modelId="{0B1C0C28-52B2-4931-943D-39C424807E69}" type="pres">
      <dgm:prSet presAssocID="{BF475CAB-79F2-4860-AC1B-FEF2425B8AF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2B5AF7A-659C-42EF-AA3B-B1D009678689}" type="pres">
      <dgm:prSet presAssocID="{81D41EB2-48B0-41C8-8436-A96FBA6165F2}" presName="hierRoot2" presStyleCnt="0"/>
      <dgm:spPr/>
    </dgm:pt>
    <dgm:pt modelId="{B5823A52-F271-4CDA-BAAD-55370BCF1A19}" type="pres">
      <dgm:prSet presAssocID="{81D41EB2-48B0-41C8-8436-A96FBA6165F2}" presName="composite2" presStyleCnt="0"/>
      <dgm:spPr/>
    </dgm:pt>
    <dgm:pt modelId="{93B9BF83-1F08-4754-8F07-9E3A6B0BBDA8}" type="pres">
      <dgm:prSet presAssocID="{81D41EB2-48B0-41C8-8436-A96FBA6165F2}" presName="background2" presStyleLbl="node2" presStyleIdx="1" presStyleCnt="4"/>
      <dgm:spPr/>
    </dgm:pt>
    <dgm:pt modelId="{07EB97BF-C0C3-41DD-BBC1-CEAC00B1F1BA}" type="pres">
      <dgm:prSet presAssocID="{81D41EB2-48B0-41C8-8436-A96FBA6165F2}" presName="text2" presStyleLbl="fgAcc2" presStyleIdx="1" presStyleCnt="4" custScaleX="87208" custScaleY="84500" custLinFactNeighborX="6769" custLinFactNeighborY="5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FBFA3-F126-4F03-BD39-99F11394B682}" type="pres">
      <dgm:prSet presAssocID="{81D41EB2-48B0-41C8-8436-A96FBA6165F2}" presName="hierChild3" presStyleCnt="0"/>
      <dgm:spPr/>
    </dgm:pt>
    <dgm:pt modelId="{EC929DE0-5D7E-4749-B829-D4ACF5EFB945}" type="pres">
      <dgm:prSet presAssocID="{D7A4BAFB-4E26-40E1-B98F-353CD58C8106}" presName="Name10" presStyleLbl="parChTrans1D2" presStyleIdx="2" presStyleCnt="4"/>
      <dgm:spPr/>
    </dgm:pt>
    <dgm:pt modelId="{7F938EA4-40A1-446E-9C2A-A22F5BC680CD}" type="pres">
      <dgm:prSet presAssocID="{68D87532-F9C8-40DD-BF1F-0E9B1B676C5E}" presName="hierRoot2" presStyleCnt="0"/>
      <dgm:spPr/>
    </dgm:pt>
    <dgm:pt modelId="{5C60D1FC-C06B-4D3F-BB7E-B36F716035D0}" type="pres">
      <dgm:prSet presAssocID="{68D87532-F9C8-40DD-BF1F-0E9B1B676C5E}" presName="composite2" presStyleCnt="0"/>
      <dgm:spPr/>
    </dgm:pt>
    <dgm:pt modelId="{1FFC0323-C8AA-473B-8956-A1708760F55D}" type="pres">
      <dgm:prSet presAssocID="{68D87532-F9C8-40DD-BF1F-0E9B1B676C5E}" presName="background2" presStyleLbl="node2" presStyleIdx="2" presStyleCnt="4"/>
      <dgm:spPr/>
    </dgm:pt>
    <dgm:pt modelId="{D4FED7EB-2D65-454C-A97B-2DD2E1CD8C54}" type="pres">
      <dgm:prSet presAssocID="{68D87532-F9C8-40DD-BF1F-0E9B1B676C5E}" presName="text2" presStyleLbl="fgAcc2" presStyleIdx="2" presStyleCnt="4" custScaleX="85022" custScaleY="95503">
        <dgm:presLayoutVars>
          <dgm:chPref val="3"/>
        </dgm:presLayoutVars>
      </dgm:prSet>
      <dgm:spPr/>
    </dgm:pt>
    <dgm:pt modelId="{DC88280E-CB57-4EF8-A02F-8BFC9050F226}" type="pres">
      <dgm:prSet presAssocID="{68D87532-F9C8-40DD-BF1F-0E9B1B676C5E}" presName="hierChild3" presStyleCnt="0"/>
      <dgm:spPr/>
    </dgm:pt>
    <dgm:pt modelId="{8D7682EB-CCA0-4B72-8F92-3A7835A38131}" type="pres">
      <dgm:prSet presAssocID="{F276DE8F-991C-4133-9900-8203089A49B6}" presName="Name10" presStyleLbl="parChTrans1D2" presStyleIdx="3" presStyleCnt="4"/>
      <dgm:spPr/>
    </dgm:pt>
    <dgm:pt modelId="{C65D52D2-C486-44FB-9CEA-4DE1BE58A355}" type="pres">
      <dgm:prSet presAssocID="{18330D16-5DE0-46A8-B65F-BAF72C463C04}" presName="hierRoot2" presStyleCnt="0"/>
      <dgm:spPr/>
    </dgm:pt>
    <dgm:pt modelId="{0241CC02-2013-4DBC-A3F1-41AD51E91963}" type="pres">
      <dgm:prSet presAssocID="{18330D16-5DE0-46A8-B65F-BAF72C463C04}" presName="composite2" presStyleCnt="0"/>
      <dgm:spPr/>
    </dgm:pt>
    <dgm:pt modelId="{0F0A17FD-9BC8-4F4D-8E3F-DD2260A187C9}" type="pres">
      <dgm:prSet presAssocID="{18330D16-5DE0-46A8-B65F-BAF72C463C04}" presName="background2" presStyleLbl="node2" presStyleIdx="3" presStyleCnt="4"/>
      <dgm:spPr/>
    </dgm:pt>
    <dgm:pt modelId="{BA44AC22-D896-4A46-AC18-E6C8D9212FF9}" type="pres">
      <dgm:prSet presAssocID="{18330D16-5DE0-46A8-B65F-BAF72C463C04}" presName="text2" presStyleLbl="fgAcc2" presStyleIdx="3" presStyleCnt="4" custScaleX="91000" custScaleY="84734">
        <dgm:presLayoutVars>
          <dgm:chPref val="3"/>
        </dgm:presLayoutVars>
      </dgm:prSet>
      <dgm:spPr/>
    </dgm:pt>
    <dgm:pt modelId="{4F6A6C44-3522-475D-BEB6-E0DDC5D0280D}" type="pres">
      <dgm:prSet presAssocID="{18330D16-5DE0-46A8-B65F-BAF72C463C04}" presName="hierChild3" presStyleCnt="0"/>
      <dgm:spPr/>
    </dgm:pt>
  </dgm:ptLst>
  <dgm:cxnLst>
    <dgm:cxn modelId="{59BE275C-CC08-42D5-AA05-493A6294A20C}" srcId="{16405031-A861-4136-9335-67F2B8ACF0DA}" destId="{2C2C549A-2615-415D-BD1B-FEE9F1DCF50D}" srcOrd="0" destOrd="0" parTransId="{2C7FCC36-1980-4217-8830-13BC99740E79}" sibTransId="{B8BD8448-8ADC-4355-BCD2-F86D26635A95}"/>
    <dgm:cxn modelId="{05A7C7EA-88DF-44AE-8188-C41060B89DEB}" type="presOf" srcId="{F276DE8F-991C-4133-9900-8203089A49B6}" destId="{8D7682EB-CCA0-4B72-8F92-3A7835A38131}" srcOrd="0" destOrd="0" presId="urn:microsoft.com/office/officeart/2005/8/layout/hierarchy1"/>
    <dgm:cxn modelId="{5A01673E-3F25-4EC3-AC0D-1D7B2AFF3A17}" type="presOf" srcId="{BF475CAB-79F2-4860-AC1B-FEF2425B8AF8}" destId="{0B1C0C28-52B2-4931-943D-39C424807E69}" srcOrd="0" destOrd="0" presId="urn:microsoft.com/office/officeart/2005/8/layout/hierarchy1"/>
    <dgm:cxn modelId="{9D6AB6E3-3718-471F-94EE-5FBBA13A91BC}" type="presOf" srcId="{68D87532-F9C8-40DD-BF1F-0E9B1B676C5E}" destId="{D4FED7EB-2D65-454C-A97B-2DD2E1CD8C54}" srcOrd="0" destOrd="0" presId="urn:microsoft.com/office/officeart/2005/8/layout/hierarchy1"/>
    <dgm:cxn modelId="{E615D62D-AB30-433B-A167-46D5F5AEEFDA}" srcId="{2C2C549A-2615-415D-BD1B-FEE9F1DCF50D}" destId="{B6B732C9-A6DF-4C99-9020-3C5FDD6D2CE5}" srcOrd="0" destOrd="0" parTransId="{0C40ACD1-4DDB-421C-9243-B293612FC2D2}" sibTransId="{289E938E-E9BC-4E78-BC24-A49932C492A0}"/>
    <dgm:cxn modelId="{F8E9B325-2847-4C5E-989D-AE8CD0FA5DFF}" type="presOf" srcId="{0C40ACD1-4DDB-421C-9243-B293612FC2D2}" destId="{54AEB2A5-ADFD-4E02-A470-620F301AEB9C}" srcOrd="0" destOrd="0" presId="urn:microsoft.com/office/officeart/2005/8/layout/hierarchy1"/>
    <dgm:cxn modelId="{10CBE034-256A-4986-861B-AFC74E2743C6}" type="presOf" srcId="{2C2C549A-2615-415D-BD1B-FEE9F1DCF50D}" destId="{2FEC1653-96EC-4FC4-A959-3615200E4F2C}" srcOrd="0" destOrd="0" presId="urn:microsoft.com/office/officeart/2005/8/layout/hierarchy1"/>
    <dgm:cxn modelId="{AD8884DC-44DF-473A-867A-8A7002912084}" type="presOf" srcId="{B6B732C9-A6DF-4C99-9020-3C5FDD6D2CE5}" destId="{F8FBD361-DAA4-4B2F-9AFF-7CFAD4F84989}" srcOrd="0" destOrd="0" presId="urn:microsoft.com/office/officeart/2005/8/layout/hierarchy1"/>
    <dgm:cxn modelId="{BEA18B05-773C-4A10-A3E4-ED4B7A3DABA5}" type="presOf" srcId="{18330D16-5DE0-46A8-B65F-BAF72C463C04}" destId="{BA44AC22-D896-4A46-AC18-E6C8D9212FF9}" srcOrd="0" destOrd="0" presId="urn:microsoft.com/office/officeart/2005/8/layout/hierarchy1"/>
    <dgm:cxn modelId="{AB423214-4574-472A-98FC-68B79AC8581D}" type="presOf" srcId="{D7A4BAFB-4E26-40E1-B98F-353CD58C8106}" destId="{EC929DE0-5D7E-4749-B829-D4ACF5EFB945}" srcOrd="0" destOrd="0" presId="urn:microsoft.com/office/officeart/2005/8/layout/hierarchy1"/>
    <dgm:cxn modelId="{D3DED251-5038-4869-AF7B-8E2533097B9B}" srcId="{2C2C549A-2615-415D-BD1B-FEE9F1DCF50D}" destId="{18330D16-5DE0-46A8-B65F-BAF72C463C04}" srcOrd="3" destOrd="0" parTransId="{F276DE8F-991C-4133-9900-8203089A49B6}" sibTransId="{3025C7DF-4339-4FE5-8B07-940CE911317D}"/>
    <dgm:cxn modelId="{E93B79B0-3F82-4DB1-836C-CBE2550C09BD}" type="presOf" srcId="{81D41EB2-48B0-41C8-8436-A96FBA6165F2}" destId="{07EB97BF-C0C3-41DD-BBC1-CEAC00B1F1BA}" srcOrd="0" destOrd="0" presId="urn:microsoft.com/office/officeart/2005/8/layout/hierarchy1"/>
    <dgm:cxn modelId="{E86CA930-09B5-4A78-BC74-B6BE98647A0E}" srcId="{2C2C549A-2615-415D-BD1B-FEE9F1DCF50D}" destId="{81D41EB2-48B0-41C8-8436-A96FBA6165F2}" srcOrd="1" destOrd="0" parTransId="{BF475CAB-79F2-4860-AC1B-FEF2425B8AF8}" sibTransId="{308EC69F-3733-4626-ABDC-9D3B0938868E}"/>
    <dgm:cxn modelId="{EE290BE3-E24C-4558-AAFC-2272FD745902}" type="presOf" srcId="{16405031-A861-4136-9335-67F2B8ACF0DA}" destId="{5D77E56A-A3E9-4B7E-A809-81FC074504E4}" srcOrd="0" destOrd="0" presId="urn:microsoft.com/office/officeart/2005/8/layout/hierarchy1"/>
    <dgm:cxn modelId="{9CAAD662-DEF9-407A-A6AC-F5EC573A0242}" srcId="{2C2C549A-2615-415D-BD1B-FEE9F1DCF50D}" destId="{68D87532-F9C8-40DD-BF1F-0E9B1B676C5E}" srcOrd="2" destOrd="0" parTransId="{D7A4BAFB-4E26-40E1-B98F-353CD58C8106}" sibTransId="{EB00F768-EA94-415C-950C-AB940ED6BAB6}"/>
    <dgm:cxn modelId="{4626ABA7-152E-4F53-B51B-C07D03B62C99}" type="presParOf" srcId="{5D77E56A-A3E9-4B7E-A809-81FC074504E4}" destId="{8DFB2C1D-D735-4E93-A1DF-5446FBCE4254}" srcOrd="0" destOrd="0" presId="urn:microsoft.com/office/officeart/2005/8/layout/hierarchy1"/>
    <dgm:cxn modelId="{F30CBE74-122C-4DA9-B085-2E05C4AF59D5}" type="presParOf" srcId="{8DFB2C1D-D735-4E93-A1DF-5446FBCE4254}" destId="{4564855A-5A88-4E2E-B2D0-DA847D774960}" srcOrd="0" destOrd="0" presId="urn:microsoft.com/office/officeart/2005/8/layout/hierarchy1"/>
    <dgm:cxn modelId="{D1E1ACC3-1A36-4369-8E27-B2FABF2C9158}" type="presParOf" srcId="{4564855A-5A88-4E2E-B2D0-DA847D774960}" destId="{D7E3DC80-BF61-4700-9A45-744ACE96C9D7}" srcOrd="0" destOrd="0" presId="urn:microsoft.com/office/officeart/2005/8/layout/hierarchy1"/>
    <dgm:cxn modelId="{9CA72EB6-A6B0-471D-B880-CD7E00E80516}" type="presParOf" srcId="{4564855A-5A88-4E2E-B2D0-DA847D774960}" destId="{2FEC1653-96EC-4FC4-A959-3615200E4F2C}" srcOrd="1" destOrd="0" presId="urn:microsoft.com/office/officeart/2005/8/layout/hierarchy1"/>
    <dgm:cxn modelId="{DE3E392E-56AC-44D7-9EF2-70E099378575}" type="presParOf" srcId="{8DFB2C1D-D735-4E93-A1DF-5446FBCE4254}" destId="{EF8E8DD2-281B-4216-B184-872D771A5359}" srcOrd="1" destOrd="0" presId="urn:microsoft.com/office/officeart/2005/8/layout/hierarchy1"/>
    <dgm:cxn modelId="{AB663B8A-3386-4215-9D4A-9F8FECC187E3}" type="presParOf" srcId="{EF8E8DD2-281B-4216-B184-872D771A5359}" destId="{54AEB2A5-ADFD-4E02-A470-620F301AEB9C}" srcOrd="0" destOrd="0" presId="urn:microsoft.com/office/officeart/2005/8/layout/hierarchy1"/>
    <dgm:cxn modelId="{CDA50BBA-C036-4DF1-AA50-76C370F5AADE}" type="presParOf" srcId="{EF8E8DD2-281B-4216-B184-872D771A5359}" destId="{CFCB9AB8-5789-4E4E-BD01-61C26EB3D3B1}" srcOrd="1" destOrd="0" presId="urn:microsoft.com/office/officeart/2005/8/layout/hierarchy1"/>
    <dgm:cxn modelId="{9BB7BEF8-403D-41E2-A75C-758EC2C675B8}" type="presParOf" srcId="{CFCB9AB8-5789-4E4E-BD01-61C26EB3D3B1}" destId="{BF91518F-1ADC-4C5A-8B5A-96D6FB544A34}" srcOrd="0" destOrd="0" presId="urn:microsoft.com/office/officeart/2005/8/layout/hierarchy1"/>
    <dgm:cxn modelId="{6C1A4F47-5841-4C09-99B4-3DE36B0CF882}" type="presParOf" srcId="{BF91518F-1ADC-4C5A-8B5A-96D6FB544A34}" destId="{8CD56D5E-B60D-40E3-99FA-C9940E8A3EFA}" srcOrd="0" destOrd="0" presId="urn:microsoft.com/office/officeart/2005/8/layout/hierarchy1"/>
    <dgm:cxn modelId="{A0FCBC1A-FD33-4CB1-8FCE-AF4C6885D0FB}" type="presParOf" srcId="{BF91518F-1ADC-4C5A-8B5A-96D6FB544A34}" destId="{F8FBD361-DAA4-4B2F-9AFF-7CFAD4F84989}" srcOrd="1" destOrd="0" presId="urn:microsoft.com/office/officeart/2005/8/layout/hierarchy1"/>
    <dgm:cxn modelId="{F9561361-4F36-4158-AEE2-36FEF2B0E94A}" type="presParOf" srcId="{CFCB9AB8-5789-4E4E-BD01-61C26EB3D3B1}" destId="{0A2D63BD-540B-499C-951B-0CAF19ED6E3B}" srcOrd="1" destOrd="0" presId="urn:microsoft.com/office/officeart/2005/8/layout/hierarchy1"/>
    <dgm:cxn modelId="{D66F7740-7294-41BA-8524-256714AC78F8}" type="presParOf" srcId="{EF8E8DD2-281B-4216-B184-872D771A5359}" destId="{0B1C0C28-52B2-4931-943D-39C424807E69}" srcOrd="2" destOrd="0" presId="urn:microsoft.com/office/officeart/2005/8/layout/hierarchy1"/>
    <dgm:cxn modelId="{594528D2-4D97-4F80-BC99-5F6618D3B7CC}" type="presParOf" srcId="{EF8E8DD2-281B-4216-B184-872D771A5359}" destId="{A2B5AF7A-659C-42EF-AA3B-B1D009678689}" srcOrd="3" destOrd="0" presId="urn:microsoft.com/office/officeart/2005/8/layout/hierarchy1"/>
    <dgm:cxn modelId="{6BF9F0B3-EC34-4D88-8342-E45F8FD02BA6}" type="presParOf" srcId="{A2B5AF7A-659C-42EF-AA3B-B1D009678689}" destId="{B5823A52-F271-4CDA-BAAD-55370BCF1A19}" srcOrd="0" destOrd="0" presId="urn:microsoft.com/office/officeart/2005/8/layout/hierarchy1"/>
    <dgm:cxn modelId="{E448EF21-CAFE-4641-A5AA-9690CE477E30}" type="presParOf" srcId="{B5823A52-F271-4CDA-BAAD-55370BCF1A19}" destId="{93B9BF83-1F08-4754-8F07-9E3A6B0BBDA8}" srcOrd="0" destOrd="0" presId="urn:microsoft.com/office/officeart/2005/8/layout/hierarchy1"/>
    <dgm:cxn modelId="{91E0BA03-D674-4482-8477-326CF1783CEB}" type="presParOf" srcId="{B5823A52-F271-4CDA-BAAD-55370BCF1A19}" destId="{07EB97BF-C0C3-41DD-BBC1-CEAC00B1F1BA}" srcOrd="1" destOrd="0" presId="urn:microsoft.com/office/officeart/2005/8/layout/hierarchy1"/>
    <dgm:cxn modelId="{D7D30090-3647-464E-85E0-56AEA60A810E}" type="presParOf" srcId="{A2B5AF7A-659C-42EF-AA3B-B1D009678689}" destId="{455FBFA3-F126-4F03-BD39-99F11394B682}" srcOrd="1" destOrd="0" presId="urn:microsoft.com/office/officeart/2005/8/layout/hierarchy1"/>
    <dgm:cxn modelId="{DF3C5906-8B22-4A4A-B459-380E6A7CAF98}" type="presParOf" srcId="{EF8E8DD2-281B-4216-B184-872D771A5359}" destId="{EC929DE0-5D7E-4749-B829-D4ACF5EFB945}" srcOrd="4" destOrd="0" presId="urn:microsoft.com/office/officeart/2005/8/layout/hierarchy1"/>
    <dgm:cxn modelId="{543BFD79-D508-4528-B929-7FD08D9D1E06}" type="presParOf" srcId="{EF8E8DD2-281B-4216-B184-872D771A5359}" destId="{7F938EA4-40A1-446E-9C2A-A22F5BC680CD}" srcOrd="5" destOrd="0" presId="urn:microsoft.com/office/officeart/2005/8/layout/hierarchy1"/>
    <dgm:cxn modelId="{23C5FDFC-4C3C-43C1-8E60-F8D426C45BF0}" type="presParOf" srcId="{7F938EA4-40A1-446E-9C2A-A22F5BC680CD}" destId="{5C60D1FC-C06B-4D3F-BB7E-B36F716035D0}" srcOrd="0" destOrd="0" presId="urn:microsoft.com/office/officeart/2005/8/layout/hierarchy1"/>
    <dgm:cxn modelId="{AE1B84C5-9AC6-419C-B68A-182609E3A13B}" type="presParOf" srcId="{5C60D1FC-C06B-4D3F-BB7E-B36F716035D0}" destId="{1FFC0323-C8AA-473B-8956-A1708760F55D}" srcOrd="0" destOrd="0" presId="urn:microsoft.com/office/officeart/2005/8/layout/hierarchy1"/>
    <dgm:cxn modelId="{7BC6790B-EBAA-4090-BDC7-B48A8479ACAC}" type="presParOf" srcId="{5C60D1FC-C06B-4D3F-BB7E-B36F716035D0}" destId="{D4FED7EB-2D65-454C-A97B-2DD2E1CD8C54}" srcOrd="1" destOrd="0" presId="urn:microsoft.com/office/officeart/2005/8/layout/hierarchy1"/>
    <dgm:cxn modelId="{D856893E-4459-47C0-98E1-9B09D460B42F}" type="presParOf" srcId="{7F938EA4-40A1-446E-9C2A-A22F5BC680CD}" destId="{DC88280E-CB57-4EF8-A02F-8BFC9050F226}" srcOrd="1" destOrd="0" presId="urn:microsoft.com/office/officeart/2005/8/layout/hierarchy1"/>
    <dgm:cxn modelId="{1A9D308A-C917-4830-A903-15B969E311D6}" type="presParOf" srcId="{EF8E8DD2-281B-4216-B184-872D771A5359}" destId="{8D7682EB-CCA0-4B72-8F92-3A7835A38131}" srcOrd="6" destOrd="0" presId="urn:microsoft.com/office/officeart/2005/8/layout/hierarchy1"/>
    <dgm:cxn modelId="{CB6EE2EA-98DF-44F8-BBE2-8E1391CEBFBA}" type="presParOf" srcId="{EF8E8DD2-281B-4216-B184-872D771A5359}" destId="{C65D52D2-C486-44FB-9CEA-4DE1BE58A355}" srcOrd="7" destOrd="0" presId="urn:microsoft.com/office/officeart/2005/8/layout/hierarchy1"/>
    <dgm:cxn modelId="{AB30A1AF-73EF-4CF9-BC55-B4DD78E71EA5}" type="presParOf" srcId="{C65D52D2-C486-44FB-9CEA-4DE1BE58A355}" destId="{0241CC02-2013-4DBC-A3F1-41AD51E91963}" srcOrd="0" destOrd="0" presId="urn:microsoft.com/office/officeart/2005/8/layout/hierarchy1"/>
    <dgm:cxn modelId="{D3D4AE63-B673-4B37-B7A5-21157EBFEBFD}" type="presParOf" srcId="{0241CC02-2013-4DBC-A3F1-41AD51E91963}" destId="{0F0A17FD-9BC8-4F4D-8E3F-DD2260A187C9}" srcOrd="0" destOrd="0" presId="urn:microsoft.com/office/officeart/2005/8/layout/hierarchy1"/>
    <dgm:cxn modelId="{6B8F9D23-6F6C-44CB-8BD0-6EF81142D8A4}" type="presParOf" srcId="{0241CC02-2013-4DBC-A3F1-41AD51E91963}" destId="{BA44AC22-D896-4A46-AC18-E6C8D9212FF9}" srcOrd="1" destOrd="0" presId="urn:microsoft.com/office/officeart/2005/8/layout/hierarchy1"/>
    <dgm:cxn modelId="{E6BBD6F6-8A1A-49FE-971F-59B2C86BED74}" type="presParOf" srcId="{C65D52D2-C486-44FB-9CEA-4DE1BE58A355}" destId="{4F6A6C44-3522-475D-BEB6-E0DDC5D028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0DBE5C-89E5-45D9-8349-16C666A4559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A0448-579F-4218-8CED-02996CD58B85}">
      <dgm:prSet phldrT="[Текст]" custT="1"/>
      <dgm:spPr/>
      <dgm:t>
        <a:bodyPr/>
        <a:lstStyle/>
        <a:p>
          <a:r>
            <a:rPr lang="ru-RU" sz="1800" dirty="0" smtClean="0"/>
            <a:t>Устранить отклонения, указывающие на недостатки ведения бухгалтерского (бюджетного) учета при формировании бюджетной отчетности в 2024 году</a:t>
          </a:r>
          <a:endParaRPr lang="ru-RU" sz="1800" dirty="0"/>
        </a:p>
      </dgm:t>
    </dgm:pt>
    <dgm:pt modelId="{1710140A-322A-4DB0-9A1B-C0EFAB615A47}" type="parTrans" cxnId="{71F5C2AF-BC34-4548-9396-D2CDF590F3C6}">
      <dgm:prSet/>
      <dgm:spPr/>
      <dgm:t>
        <a:bodyPr/>
        <a:lstStyle/>
        <a:p>
          <a:endParaRPr lang="ru-RU"/>
        </a:p>
      </dgm:t>
    </dgm:pt>
    <dgm:pt modelId="{DC7DE6AF-CFD8-46C6-99EA-307EEF018F70}" type="sibTrans" cxnId="{71F5C2AF-BC34-4548-9396-D2CDF590F3C6}">
      <dgm:prSet/>
      <dgm:spPr/>
      <dgm:t>
        <a:bodyPr/>
        <a:lstStyle/>
        <a:p>
          <a:endParaRPr lang="ru-RU"/>
        </a:p>
      </dgm:t>
    </dgm:pt>
    <dgm:pt modelId="{3B73783B-2662-40D6-93EB-98F6DD4357AF}">
      <dgm:prSet phldrT="[Текст]" custT="1"/>
      <dgm:spPr/>
      <dgm:t>
        <a:bodyPr/>
        <a:lstStyle/>
        <a:p>
          <a:r>
            <a:rPr lang="ru-RU" sz="1800" dirty="0"/>
            <a:t>Привести в соответствие правовые акты, регламентирующие </a:t>
          </a:r>
          <a:r>
            <a:rPr lang="ru-RU" sz="1800" dirty="0" smtClean="0"/>
            <a:t>организацию бюджетного учета имущества казны города Железногорска</a:t>
          </a:r>
          <a:endParaRPr lang="ru-RU" sz="1800" dirty="0"/>
        </a:p>
      </dgm:t>
    </dgm:pt>
    <dgm:pt modelId="{829226A0-5AB6-4C2A-8276-B7DD3C9A1489}" type="parTrans" cxnId="{297B7BB7-D485-4DBD-9147-1C91EF3FA803}">
      <dgm:prSet/>
      <dgm:spPr/>
      <dgm:t>
        <a:bodyPr/>
        <a:lstStyle/>
        <a:p>
          <a:endParaRPr lang="ru-RU"/>
        </a:p>
      </dgm:t>
    </dgm:pt>
    <dgm:pt modelId="{EFE63DEF-3FDE-4EE5-B5E9-E609ABFD14B6}" type="sibTrans" cxnId="{297B7BB7-D485-4DBD-9147-1C91EF3FA803}">
      <dgm:prSet/>
      <dgm:spPr/>
      <dgm:t>
        <a:bodyPr/>
        <a:lstStyle/>
        <a:p>
          <a:endParaRPr lang="ru-RU"/>
        </a:p>
      </dgm:t>
    </dgm:pt>
    <dgm:pt modelId="{489DC508-7C2E-4F2E-A34C-6D17946D8A2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Принять меры по сокращению выпадающих доходов от передачи в безвозмездное пользование муниципального имущества казны города Железногорска социально-ориентированным некоммерческим организациям, установив льготную ставку арендной платы.</a:t>
          </a:r>
        </a:p>
      </dgm:t>
    </dgm:pt>
    <dgm:pt modelId="{2CFC816A-3591-43AC-8DAB-8950D5CD5769}" type="parTrans" cxnId="{18BCD344-3A8E-4FF4-BF9D-1D5964065287}">
      <dgm:prSet/>
      <dgm:spPr/>
      <dgm:t>
        <a:bodyPr/>
        <a:lstStyle/>
        <a:p>
          <a:endParaRPr lang="ru-RU"/>
        </a:p>
      </dgm:t>
    </dgm:pt>
    <dgm:pt modelId="{F917BE79-51CF-40BF-9DB0-8FE5BEF72AE3}" type="sibTrans" cxnId="{18BCD344-3A8E-4FF4-BF9D-1D5964065287}">
      <dgm:prSet/>
      <dgm:spPr/>
      <dgm:t>
        <a:bodyPr/>
        <a:lstStyle/>
        <a:p>
          <a:endParaRPr lang="ru-RU"/>
        </a:p>
      </dgm:t>
    </dgm:pt>
    <dgm:pt modelId="{40B12327-B9DF-4814-A64A-8906F1FCFAA1}">
      <dgm:prSet phldrT="[Текст]" custT="1"/>
      <dgm:spPr/>
      <dgm:t>
        <a:bodyPr/>
        <a:lstStyle/>
        <a:p>
          <a:pPr algn="just"/>
          <a:r>
            <a:rPr lang="ru-RU" sz="1800" dirty="0"/>
            <a:t>Принять меры по возмещению расходов на оплату труда </a:t>
          </a:r>
          <a:r>
            <a:rPr lang="ru-RU" sz="1800" dirty="0" smtClean="0"/>
            <a:t>медработников </a:t>
          </a:r>
          <a:r>
            <a:rPr lang="ru-RU" sz="1800" dirty="0"/>
            <a:t>образовательных учреждений, и убытков, возникших при оказании муниципальными детскими садами города Железногорска услуг по уходу и присмотру за детьми-инвалидами, детьми-сиротами и детьми, оставшимися без попечения родителей.</a:t>
          </a:r>
        </a:p>
      </dgm:t>
    </dgm:pt>
    <dgm:pt modelId="{9734154F-1AC8-4FA1-85BE-9F19770FA79C}" type="sibTrans" cxnId="{191E2346-74A8-481A-9961-882E741AA69B}">
      <dgm:prSet/>
      <dgm:spPr/>
      <dgm:t>
        <a:bodyPr/>
        <a:lstStyle/>
        <a:p>
          <a:endParaRPr lang="ru-RU"/>
        </a:p>
      </dgm:t>
    </dgm:pt>
    <dgm:pt modelId="{AAC1AADC-8498-48D5-B044-A243B0CCC9F9}" type="parTrans" cxnId="{191E2346-74A8-481A-9961-882E741AA69B}">
      <dgm:prSet/>
      <dgm:spPr/>
      <dgm:t>
        <a:bodyPr/>
        <a:lstStyle/>
        <a:p>
          <a:endParaRPr lang="ru-RU"/>
        </a:p>
      </dgm:t>
    </dgm:pt>
    <dgm:pt modelId="{B12987FE-3CAD-4601-B28F-5E1A11CE3F38}">
      <dgm:prSet custT="1"/>
      <dgm:spPr/>
      <dgm:t>
        <a:bodyPr/>
        <a:lstStyle/>
        <a:p>
          <a:r>
            <a:rPr lang="ru-RU" sz="1800" dirty="0" smtClean="0"/>
            <a:t>Принять </a:t>
          </a:r>
          <a:r>
            <a:rPr lang="ru-RU" sz="1800" dirty="0"/>
            <a:t>меры к полному финансированию </a:t>
          </a:r>
          <a:r>
            <a:rPr lang="ru-RU" sz="1800" dirty="0" smtClean="0"/>
            <a:t>переданных </a:t>
          </a:r>
          <a:r>
            <a:rPr lang="ru-RU" sz="1800" dirty="0"/>
            <a:t>органам местного </a:t>
          </a:r>
          <a:r>
            <a:rPr lang="ru-RU" sz="1800" dirty="0" smtClean="0"/>
            <a:t>самоуправления государственных полномочий</a:t>
          </a:r>
          <a:endParaRPr lang="ru-RU" sz="1800" dirty="0"/>
        </a:p>
      </dgm:t>
    </dgm:pt>
    <dgm:pt modelId="{F67A87CB-5372-4877-B61D-74A49F29E443}" type="parTrans" cxnId="{EED380E7-A3AC-4747-8874-F03B911A0433}">
      <dgm:prSet/>
      <dgm:spPr/>
      <dgm:t>
        <a:bodyPr/>
        <a:lstStyle/>
        <a:p>
          <a:endParaRPr lang="ru-RU"/>
        </a:p>
      </dgm:t>
    </dgm:pt>
    <dgm:pt modelId="{2F4C6D73-AC72-4A80-A1EE-CBE11EA701DD}" type="sibTrans" cxnId="{EED380E7-A3AC-4747-8874-F03B911A0433}">
      <dgm:prSet/>
      <dgm:spPr/>
      <dgm:t>
        <a:bodyPr/>
        <a:lstStyle/>
        <a:p>
          <a:endParaRPr lang="ru-RU"/>
        </a:p>
      </dgm:t>
    </dgm:pt>
    <dgm:pt modelId="{86EA9D05-5A37-4F7E-B7F5-15F0030CD088}" type="pres">
      <dgm:prSet presAssocID="{E60DBE5C-89E5-45D9-8349-16C666A455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0C70D-CD00-467A-A8BE-2EB34DA09B4F}" type="pres">
      <dgm:prSet presAssocID="{A5BA0448-579F-4218-8CED-02996CD58B85}" presName="composite" presStyleCnt="0"/>
      <dgm:spPr/>
    </dgm:pt>
    <dgm:pt modelId="{B9E90947-1A8B-4346-8BF5-105E37E84E83}" type="pres">
      <dgm:prSet presAssocID="{A5BA0448-579F-4218-8CED-02996CD58B85}" presName="rect1" presStyleLbl="trAlignAcc1" presStyleIdx="0" presStyleCnt="5" custScaleX="323683" custScaleY="69530" custLinFactNeighborX="4359" custLinFactNeighborY="-2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9AECA-AD70-46C0-A8A8-8F3D3500B1F9}" type="pres">
      <dgm:prSet presAssocID="{A5BA0448-579F-4218-8CED-02996CD58B85}" presName="rect2" presStyleLbl="fgImgPlace1" presStyleIdx="0" presStyleCnt="5" custScaleX="145448" custScaleY="81748" custLinFactX="-300000" custLinFactY="100000" custLinFactNeighborX="-312594" custLinFactNeighborY="1227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FADCDAF-520D-412D-89F6-63BC8768E744}" type="pres">
      <dgm:prSet presAssocID="{DC7DE6AF-CFD8-46C6-99EA-307EEF018F70}" presName="sibTrans" presStyleCnt="0"/>
      <dgm:spPr/>
    </dgm:pt>
    <dgm:pt modelId="{77AC05AF-AD57-4CCF-A480-0A8BC356E891}" type="pres">
      <dgm:prSet presAssocID="{40B12327-B9DF-4814-A64A-8906F1FCFAA1}" presName="composite" presStyleCnt="0"/>
      <dgm:spPr/>
    </dgm:pt>
    <dgm:pt modelId="{49B8465D-EAD2-482C-88C0-62E561EBA859}" type="pres">
      <dgm:prSet presAssocID="{40B12327-B9DF-4814-A64A-8906F1FCFAA1}" presName="rect1" presStyleLbl="trAlignAcc1" presStyleIdx="1" presStyleCnt="5" custScaleX="333946" custScaleY="130879" custLinFactNeighborX="-3270" custLinFactNeighborY="-9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D961B-C99F-4861-8C9B-6328639E3760}" type="pres">
      <dgm:prSet presAssocID="{40B12327-B9DF-4814-A64A-8906F1FCFAA1}" presName="rect2" presStyleLbl="fgImgPlace1" presStyleIdx="1" presStyleCnt="5" custScaleX="132114" custScaleY="85893" custLinFactX="-287492" custLinFactNeighborX="-300000" custLinFactNeighborY="29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CD8B73-54D4-41C2-82D3-B8B2C1B1A017}" type="pres">
      <dgm:prSet presAssocID="{9734154F-1AC8-4FA1-85BE-9F19770FA79C}" presName="sibTrans" presStyleCnt="0"/>
      <dgm:spPr/>
    </dgm:pt>
    <dgm:pt modelId="{93A753DA-F170-415F-A47E-C10C74073422}" type="pres">
      <dgm:prSet presAssocID="{3B73783B-2662-40D6-93EB-98F6DD4357AF}" presName="composite" presStyleCnt="0"/>
      <dgm:spPr/>
    </dgm:pt>
    <dgm:pt modelId="{CA55FC2B-8BF5-4886-9113-D727F8CD79D8}" type="pres">
      <dgm:prSet presAssocID="{3B73783B-2662-40D6-93EB-98F6DD4357AF}" presName="rect1" presStyleLbl="trAlignAcc1" presStyleIdx="2" presStyleCnt="5" custScaleX="339678" custScaleY="58439" custLinFactNeighborX="-473" custLinFactNeighborY="-9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0F88B-17E0-416D-A8F4-9EA6F671D3B6}" type="pres">
      <dgm:prSet presAssocID="{3B73783B-2662-40D6-93EB-98F6DD4357AF}" presName="rect2" presStyleLbl="fgImgPlace1" presStyleIdx="2" presStyleCnt="5" custScaleX="123951" custScaleY="89278" custLinFactX="-285935" custLinFactY="-100000" custLinFactNeighborX="-300000" custLinFactNeighborY="-1312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DDBFA953-F318-4F16-8C96-6CF7D06FC545}" type="pres">
      <dgm:prSet presAssocID="{EFE63DEF-3FDE-4EE5-B5E9-E609ABFD14B6}" presName="sibTrans" presStyleCnt="0"/>
      <dgm:spPr/>
    </dgm:pt>
    <dgm:pt modelId="{E9FD5D6F-637E-4B78-8214-87A396E3CD77}" type="pres">
      <dgm:prSet presAssocID="{489DC508-7C2E-4F2E-A34C-6D17946D8A20}" presName="composite" presStyleCnt="0"/>
      <dgm:spPr/>
    </dgm:pt>
    <dgm:pt modelId="{2915EE3E-A402-4682-8482-3B3545E15D55}" type="pres">
      <dgm:prSet presAssocID="{489DC508-7C2E-4F2E-A34C-6D17946D8A20}" presName="rect1" presStyleLbl="trAlignAcc1" presStyleIdx="3" presStyleCnt="5" custScaleX="346181" custScaleY="117495" custLinFactNeighborX="7216" custLinFactNeighborY="-2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97805-B6F4-4EFB-BF0C-128C9F1E1108}" type="pres">
      <dgm:prSet presAssocID="{489DC508-7C2E-4F2E-A34C-6D17946D8A20}" presName="rect2" presStyleLbl="fgImgPlace1" presStyleIdx="3" presStyleCnt="5" custScaleX="166475" custScaleY="129764" custLinFactX="-300000" custLinFactNeighborX="-338528" custLinFactNeighborY="-2246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58C98F-8B31-4E94-854F-B337E80A6F23}" type="pres">
      <dgm:prSet presAssocID="{F917BE79-51CF-40BF-9DB0-8FE5BEF72AE3}" presName="sibTrans" presStyleCnt="0"/>
      <dgm:spPr/>
    </dgm:pt>
    <dgm:pt modelId="{14AF39D2-D387-4079-AC43-A3A87852A17C}" type="pres">
      <dgm:prSet presAssocID="{B12987FE-3CAD-4601-B28F-5E1A11CE3F38}" presName="composite" presStyleCnt="0"/>
      <dgm:spPr/>
    </dgm:pt>
    <dgm:pt modelId="{0E36866F-FABF-4697-ADA8-84C09FCEAB7C}" type="pres">
      <dgm:prSet presAssocID="{B12987FE-3CAD-4601-B28F-5E1A11CE3F38}" presName="rect1" presStyleLbl="trAlignAcc1" presStyleIdx="4" presStyleCnt="5" custScaleX="351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4FB0C-EE96-41EC-9051-83EF8F294537}" type="pres">
      <dgm:prSet presAssocID="{B12987FE-3CAD-4601-B28F-5E1A11CE3F38}" presName="rect2" presStyleLbl="fgImgPlace1" presStyleIdx="4" presStyleCnt="5" custScaleX="136908" custScaleY="135705" custLinFactX="-300000" custLinFactNeighborX="-303995" custLinFactNeighborY="-1607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</dgm:ptLst>
  <dgm:cxnLst>
    <dgm:cxn modelId="{191E2346-74A8-481A-9961-882E741AA69B}" srcId="{E60DBE5C-89E5-45D9-8349-16C666A45590}" destId="{40B12327-B9DF-4814-A64A-8906F1FCFAA1}" srcOrd="1" destOrd="0" parTransId="{AAC1AADC-8498-48D5-B044-A243B0CCC9F9}" sibTransId="{9734154F-1AC8-4FA1-85BE-9F19770FA79C}"/>
    <dgm:cxn modelId="{9ADA1F05-C994-413D-8A6F-3A67B24A36CA}" type="presOf" srcId="{A5BA0448-579F-4218-8CED-02996CD58B85}" destId="{B9E90947-1A8B-4346-8BF5-105E37E84E83}" srcOrd="0" destOrd="0" presId="urn:microsoft.com/office/officeart/2008/layout/PictureStrips"/>
    <dgm:cxn modelId="{297B7BB7-D485-4DBD-9147-1C91EF3FA803}" srcId="{E60DBE5C-89E5-45D9-8349-16C666A45590}" destId="{3B73783B-2662-40D6-93EB-98F6DD4357AF}" srcOrd="2" destOrd="0" parTransId="{829226A0-5AB6-4C2A-8276-B7DD3C9A1489}" sibTransId="{EFE63DEF-3FDE-4EE5-B5E9-E609ABFD14B6}"/>
    <dgm:cxn modelId="{9650626B-806E-4DD8-AF6B-AB9A58A54089}" type="presOf" srcId="{489DC508-7C2E-4F2E-A34C-6D17946D8A20}" destId="{2915EE3E-A402-4682-8482-3B3545E15D55}" srcOrd="0" destOrd="0" presId="urn:microsoft.com/office/officeart/2008/layout/PictureStrips"/>
    <dgm:cxn modelId="{92FD6C34-0688-46A8-A12B-641690690BB3}" type="presOf" srcId="{3B73783B-2662-40D6-93EB-98F6DD4357AF}" destId="{CA55FC2B-8BF5-4886-9113-D727F8CD79D8}" srcOrd="0" destOrd="0" presId="urn:microsoft.com/office/officeart/2008/layout/PictureStrips"/>
    <dgm:cxn modelId="{7869840F-6ED9-4D44-9F6A-DC84D943CEF1}" type="presOf" srcId="{B12987FE-3CAD-4601-B28F-5E1A11CE3F38}" destId="{0E36866F-FABF-4697-ADA8-84C09FCEAB7C}" srcOrd="0" destOrd="0" presId="urn:microsoft.com/office/officeart/2008/layout/PictureStrips"/>
    <dgm:cxn modelId="{0ADBFE2A-85C4-4829-AE28-400EDF1FC95E}" type="presOf" srcId="{E60DBE5C-89E5-45D9-8349-16C666A45590}" destId="{86EA9D05-5A37-4F7E-B7F5-15F0030CD088}" srcOrd="0" destOrd="0" presId="urn:microsoft.com/office/officeart/2008/layout/PictureStrips"/>
    <dgm:cxn modelId="{EED380E7-A3AC-4747-8874-F03B911A0433}" srcId="{E60DBE5C-89E5-45D9-8349-16C666A45590}" destId="{B12987FE-3CAD-4601-B28F-5E1A11CE3F38}" srcOrd="4" destOrd="0" parTransId="{F67A87CB-5372-4877-B61D-74A49F29E443}" sibTransId="{2F4C6D73-AC72-4A80-A1EE-CBE11EA701DD}"/>
    <dgm:cxn modelId="{18BCD344-3A8E-4FF4-BF9D-1D5964065287}" srcId="{E60DBE5C-89E5-45D9-8349-16C666A45590}" destId="{489DC508-7C2E-4F2E-A34C-6D17946D8A20}" srcOrd="3" destOrd="0" parTransId="{2CFC816A-3591-43AC-8DAB-8950D5CD5769}" sibTransId="{F917BE79-51CF-40BF-9DB0-8FE5BEF72AE3}"/>
    <dgm:cxn modelId="{71F5C2AF-BC34-4548-9396-D2CDF590F3C6}" srcId="{E60DBE5C-89E5-45D9-8349-16C666A45590}" destId="{A5BA0448-579F-4218-8CED-02996CD58B85}" srcOrd="0" destOrd="0" parTransId="{1710140A-322A-4DB0-9A1B-C0EFAB615A47}" sibTransId="{DC7DE6AF-CFD8-46C6-99EA-307EEF018F70}"/>
    <dgm:cxn modelId="{FBEA60BC-B79E-4EBC-829E-5BDAE096D279}" type="presOf" srcId="{40B12327-B9DF-4814-A64A-8906F1FCFAA1}" destId="{49B8465D-EAD2-482C-88C0-62E561EBA859}" srcOrd="0" destOrd="0" presId="urn:microsoft.com/office/officeart/2008/layout/PictureStrips"/>
    <dgm:cxn modelId="{8DA88142-21EF-4E13-9C3F-EDF6156C7535}" type="presParOf" srcId="{86EA9D05-5A37-4F7E-B7F5-15F0030CD088}" destId="{7CA0C70D-CD00-467A-A8BE-2EB34DA09B4F}" srcOrd="0" destOrd="0" presId="urn:microsoft.com/office/officeart/2008/layout/PictureStrips"/>
    <dgm:cxn modelId="{AA48FA5E-9819-43EA-B836-F662B11072EE}" type="presParOf" srcId="{7CA0C70D-CD00-467A-A8BE-2EB34DA09B4F}" destId="{B9E90947-1A8B-4346-8BF5-105E37E84E83}" srcOrd="0" destOrd="0" presId="urn:microsoft.com/office/officeart/2008/layout/PictureStrips"/>
    <dgm:cxn modelId="{ABFA3325-F48F-4285-817C-8CA7549D2D82}" type="presParOf" srcId="{7CA0C70D-CD00-467A-A8BE-2EB34DA09B4F}" destId="{AD19AECA-AD70-46C0-A8A8-8F3D3500B1F9}" srcOrd="1" destOrd="0" presId="urn:microsoft.com/office/officeart/2008/layout/PictureStrips"/>
    <dgm:cxn modelId="{2BC7C0DC-1699-4E14-9F39-76819B001EDA}" type="presParOf" srcId="{86EA9D05-5A37-4F7E-B7F5-15F0030CD088}" destId="{2FADCDAF-520D-412D-89F6-63BC8768E744}" srcOrd="1" destOrd="0" presId="urn:microsoft.com/office/officeart/2008/layout/PictureStrips"/>
    <dgm:cxn modelId="{5D0CBBBB-A57E-4770-9420-B4BB12B303C8}" type="presParOf" srcId="{86EA9D05-5A37-4F7E-B7F5-15F0030CD088}" destId="{77AC05AF-AD57-4CCF-A480-0A8BC356E891}" srcOrd="2" destOrd="0" presId="urn:microsoft.com/office/officeart/2008/layout/PictureStrips"/>
    <dgm:cxn modelId="{39A040FD-9D8D-4B82-9240-FE8274A7E7AE}" type="presParOf" srcId="{77AC05AF-AD57-4CCF-A480-0A8BC356E891}" destId="{49B8465D-EAD2-482C-88C0-62E561EBA859}" srcOrd="0" destOrd="0" presId="urn:microsoft.com/office/officeart/2008/layout/PictureStrips"/>
    <dgm:cxn modelId="{C19555F6-A494-4290-BF2F-6D83115FEFF0}" type="presParOf" srcId="{77AC05AF-AD57-4CCF-A480-0A8BC356E891}" destId="{DA7D961B-C99F-4861-8C9B-6328639E3760}" srcOrd="1" destOrd="0" presId="urn:microsoft.com/office/officeart/2008/layout/PictureStrips"/>
    <dgm:cxn modelId="{F74A08F0-11A1-474F-8DAA-4AA807854467}" type="presParOf" srcId="{86EA9D05-5A37-4F7E-B7F5-15F0030CD088}" destId="{92CD8B73-54D4-41C2-82D3-B8B2C1B1A017}" srcOrd="3" destOrd="0" presId="urn:microsoft.com/office/officeart/2008/layout/PictureStrips"/>
    <dgm:cxn modelId="{23E302D2-C051-4996-95A2-701FF453BC9F}" type="presParOf" srcId="{86EA9D05-5A37-4F7E-B7F5-15F0030CD088}" destId="{93A753DA-F170-415F-A47E-C10C74073422}" srcOrd="4" destOrd="0" presId="urn:microsoft.com/office/officeart/2008/layout/PictureStrips"/>
    <dgm:cxn modelId="{EC0ADD44-4C4C-4869-A058-277204351B3F}" type="presParOf" srcId="{93A753DA-F170-415F-A47E-C10C74073422}" destId="{CA55FC2B-8BF5-4886-9113-D727F8CD79D8}" srcOrd="0" destOrd="0" presId="urn:microsoft.com/office/officeart/2008/layout/PictureStrips"/>
    <dgm:cxn modelId="{5A5349CC-5CF2-4705-AD84-9C8625AC42D9}" type="presParOf" srcId="{93A753DA-F170-415F-A47E-C10C74073422}" destId="{4910F88B-17E0-416D-A8F4-9EA6F671D3B6}" srcOrd="1" destOrd="0" presId="urn:microsoft.com/office/officeart/2008/layout/PictureStrips"/>
    <dgm:cxn modelId="{10765D68-B30E-4045-A91F-2A3B51008B20}" type="presParOf" srcId="{86EA9D05-5A37-4F7E-B7F5-15F0030CD088}" destId="{DDBFA953-F318-4F16-8C96-6CF7D06FC545}" srcOrd="5" destOrd="0" presId="urn:microsoft.com/office/officeart/2008/layout/PictureStrips"/>
    <dgm:cxn modelId="{DF61C73E-02E0-4B67-966B-4CF338458FF5}" type="presParOf" srcId="{86EA9D05-5A37-4F7E-B7F5-15F0030CD088}" destId="{E9FD5D6F-637E-4B78-8214-87A396E3CD77}" srcOrd="6" destOrd="0" presId="urn:microsoft.com/office/officeart/2008/layout/PictureStrips"/>
    <dgm:cxn modelId="{F3EFC7E0-7648-429D-85EE-4C33ACFB72A5}" type="presParOf" srcId="{E9FD5D6F-637E-4B78-8214-87A396E3CD77}" destId="{2915EE3E-A402-4682-8482-3B3545E15D55}" srcOrd="0" destOrd="0" presId="urn:microsoft.com/office/officeart/2008/layout/PictureStrips"/>
    <dgm:cxn modelId="{A8B6A1C3-069C-403F-B98D-2FEEE8A96985}" type="presParOf" srcId="{E9FD5D6F-637E-4B78-8214-87A396E3CD77}" destId="{7A197805-B6F4-4EFB-BF0C-128C9F1E1108}" srcOrd="1" destOrd="0" presId="urn:microsoft.com/office/officeart/2008/layout/PictureStrips"/>
    <dgm:cxn modelId="{4A58C2D3-438E-424A-92AD-6F58CA31E28F}" type="presParOf" srcId="{86EA9D05-5A37-4F7E-B7F5-15F0030CD088}" destId="{1658C98F-8B31-4E94-854F-B337E80A6F23}" srcOrd="7" destOrd="0" presId="urn:microsoft.com/office/officeart/2008/layout/PictureStrips"/>
    <dgm:cxn modelId="{481E78CE-7746-4963-BB14-BE62B5162DFD}" type="presParOf" srcId="{86EA9D05-5A37-4F7E-B7F5-15F0030CD088}" destId="{14AF39D2-D387-4079-AC43-A3A87852A17C}" srcOrd="8" destOrd="0" presId="urn:microsoft.com/office/officeart/2008/layout/PictureStrips"/>
    <dgm:cxn modelId="{DD3DD092-C601-4D95-9B30-46AB4A725720}" type="presParOf" srcId="{14AF39D2-D387-4079-AC43-A3A87852A17C}" destId="{0E36866F-FABF-4697-ADA8-84C09FCEAB7C}" srcOrd="0" destOrd="0" presId="urn:microsoft.com/office/officeart/2008/layout/PictureStrips"/>
    <dgm:cxn modelId="{A248655D-6BD8-4838-8B99-12221595F24A}" type="presParOf" srcId="{14AF39D2-D387-4079-AC43-A3A87852A17C}" destId="{3994FB0C-EE96-41EC-9051-83EF8F29453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5E5A-0345-41AB-AAE3-04829151954B}">
      <dsp:nvSpPr>
        <dsp:cNvPr id="0" name=""/>
        <dsp:cNvSpPr/>
      </dsp:nvSpPr>
      <dsp:spPr>
        <a:xfrm>
          <a:off x="5323" y="1115983"/>
          <a:ext cx="3117739" cy="21572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rgbClr val="FFFF00"/>
              </a:solidFill>
            </a:rPr>
            <a:t>Доходы </a:t>
          </a:r>
          <a:endParaRPr lang="ru-RU" sz="4100" kern="1200" dirty="0" smtClean="0">
            <a:solidFill>
              <a:srgbClr val="FFFF00"/>
            </a:solidFill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FFFF00"/>
              </a:solidFill>
            </a:rPr>
            <a:t>4 </a:t>
          </a:r>
          <a:r>
            <a:rPr lang="en-US" sz="4100" kern="1200" dirty="0" smtClean="0">
              <a:solidFill>
                <a:srgbClr val="FFFF00"/>
              </a:solidFill>
            </a:rPr>
            <a:t>415</a:t>
          </a:r>
          <a:r>
            <a:rPr lang="ru-RU" sz="4100" kern="1200" dirty="0" smtClean="0">
              <a:solidFill>
                <a:srgbClr val="FFFF00"/>
              </a:solidFill>
            </a:rPr>
            <a:t>,</a:t>
          </a:r>
          <a:r>
            <a:rPr lang="en-US" sz="4100" kern="1200" dirty="0" smtClean="0">
              <a:solidFill>
                <a:srgbClr val="FFFF00"/>
              </a:solidFill>
            </a:rPr>
            <a:t>14</a:t>
          </a:r>
          <a:r>
            <a:rPr lang="ru-RU" sz="4100" kern="1200" dirty="0" smtClean="0">
              <a:solidFill>
                <a:srgbClr val="FFFF00"/>
              </a:solidFill>
            </a:rPr>
            <a:t>  </a:t>
          </a:r>
          <a:r>
            <a:rPr lang="ru-RU" sz="4100" kern="1200" dirty="0">
              <a:solidFill>
                <a:srgbClr val="FFFF00"/>
              </a:solidFill>
            </a:rPr>
            <a:t>млн. руб.</a:t>
          </a:r>
        </a:p>
      </dsp:txBody>
      <dsp:txXfrm>
        <a:off x="5323" y="1115983"/>
        <a:ext cx="3117739" cy="2157205"/>
      </dsp:txXfrm>
    </dsp:sp>
    <dsp:sp modelId="{2F9CDC0C-6309-4DEE-A82F-0E3179625EB4}">
      <dsp:nvSpPr>
        <dsp:cNvPr id="0" name=""/>
        <dsp:cNvSpPr/>
      </dsp:nvSpPr>
      <dsp:spPr>
        <a:xfrm>
          <a:off x="3841117" y="1129120"/>
          <a:ext cx="3073597" cy="2156816"/>
        </a:xfrm>
        <a:prstGeom prst="rect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rgbClr val="FFFF00"/>
              </a:solidFill>
            </a:rPr>
            <a:t>Расходы </a:t>
          </a:r>
          <a:endParaRPr lang="ru-RU" sz="4100" kern="1200" dirty="0" smtClean="0">
            <a:solidFill>
              <a:srgbClr val="FFFF00"/>
            </a:solidFill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FFFF00"/>
              </a:solidFill>
            </a:rPr>
            <a:t>4 </a:t>
          </a:r>
          <a:r>
            <a:rPr lang="en-US" sz="4100" kern="1200" dirty="0" smtClean="0">
              <a:solidFill>
                <a:srgbClr val="FFFF00"/>
              </a:solidFill>
            </a:rPr>
            <a:t>551</a:t>
          </a:r>
          <a:r>
            <a:rPr lang="ru-RU" sz="4100" kern="1200" dirty="0" smtClean="0">
              <a:solidFill>
                <a:srgbClr val="FFFF00"/>
              </a:solidFill>
            </a:rPr>
            <a:t>,</a:t>
          </a:r>
          <a:r>
            <a:rPr lang="en-US" sz="4100" kern="1200" dirty="0" smtClean="0">
              <a:solidFill>
                <a:srgbClr val="FFFF00"/>
              </a:solidFill>
            </a:rPr>
            <a:t>71</a:t>
          </a:r>
          <a:r>
            <a:rPr lang="ru-RU" sz="4100" kern="1200" dirty="0" smtClean="0">
              <a:solidFill>
                <a:srgbClr val="FFFF00"/>
              </a:solidFill>
            </a:rPr>
            <a:t>  </a:t>
          </a:r>
          <a:r>
            <a:rPr lang="ru-RU" sz="4100" kern="1200" dirty="0">
              <a:solidFill>
                <a:srgbClr val="FFFF00"/>
              </a:solidFill>
            </a:rPr>
            <a:t>млн. руб.</a:t>
          </a:r>
        </a:p>
      </dsp:txBody>
      <dsp:txXfrm>
        <a:off x="3841117" y="1129120"/>
        <a:ext cx="3073597" cy="2156816"/>
      </dsp:txXfrm>
    </dsp:sp>
    <dsp:sp modelId="{BE50893E-62AE-4DB0-A121-D6DFA7348474}">
      <dsp:nvSpPr>
        <dsp:cNvPr id="0" name=""/>
        <dsp:cNvSpPr/>
      </dsp:nvSpPr>
      <dsp:spPr>
        <a:xfrm>
          <a:off x="7375345" y="1133239"/>
          <a:ext cx="3042244" cy="2122693"/>
        </a:xfrm>
        <a:prstGeom prst="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rgbClr val="FFFF00"/>
              </a:solidFill>
            </a:rPr>
            <a:t>Дефицит </a:t>
          </a:r>
          <a:r>
            <a:rPr lang="ru-RU" sz="4100" kern="1200" dirty="0" smtClean="0">
              <a:solidFill>
                <a:srgbClr val="FFFF00"/>
              </a:solidFill>
            </a:rPr>
            <a:t>1</a:t>
          </a:r>
          <a:r>
            <a:rPr lang="en-US" sz="4100" kern="1200" dirty="0" smtClean="0">
              <a:solidFill>
                <a:srgbClr val="FFFF00"/>
              </a:solidFill>
            </a:rPr>
            <a:t>36</a:t>
          </a:r>
          <a:r>
            <a:rPr lang="ru-RU" sz="4100" kern="1200" dirty="0" smtClean="0">
              <a:solidFill>
                <a:srgbClr val="FFFF00"/>
              </a:solidFill>
            </a:rPr>
            <a:t>,57 млн. руб.</a:t>
          </a:r>
          <a:endParaRPr lang="ru-RU" sz="4100" kern="1200" dirty="0">
            <a:solidFill>
              <a:srgbClr val="FFFF00"/>
            </a:solidFill>
          </a:endParaRPr>
        </a:p>
      </dsp:txBody>
      <dsp:txXfrm>
        <a:off x="7375345" y="1133239"/>
        <a:ext cx="3042244" cy="2122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90947-1A8B-4346-8BF5-105E37E84E83}">
      <dsp:nvSpPr>
        <dsp:cNvPr id="0" name=""/>
        <dsp:cNvSpPr/>
      </dsp:nvSpPr>
      <dsp:spPr>
        <a:xfrm>
          <a:off x="1207461" y="157516"/>
          <a:ext cx="8637930" cy="11373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03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Доходы от использования имущества, находящегося в государственной и муниципальной собственности, составили </a:t>
          </a:r>
          <a:r>
            <a:rPr lang="ru-RU" sz="1700" kern="1200" dirty="0" smtClean="0"/>
            <a:t>86619,32 </a:t>
          </a:r>
          <a:r>
            <a:rPr lang="ru-RU" sz="1700" kern="1200" dirty="0"/>
            <a:t>тыс. </a:t>
          </a:r>
          <a:r>
            <a:rPr lang="ru-RU" sz="1700" kern="1200" dirty="0" smtClean="0"/>
            <a:t>руб</a:t>
          </a:r>
          <a:r>
            <a:rPr lang="ru-RU" sz="1700" kern="1200" dirty="0" smtClean="0"/>
            <a:t>., </a:t>
          </a:r>
          <a:r>
            <a:rPr lang="ru-RU" sz="1700" kern="1200" dirty="0"/>
            <a:t>что ниже уровня </a:t>
          </a:r>
          <a:r>
            <a:rPr lang="ru-RU" sz="1700" kern="1200" dirty="0" smtClean="0"/>
            <a:t>2022 </a:t>
          </a:r>
          <a:r>
            <a:rPr lang="ru-RU" sz="1700" kern="1200" dirty="0"/>
            <a:t>года на </a:t>
          </a:r>
          <a:r>
            <a:rPr lang="ru-RU" sz="1700" kern="1200" dirty="0" smtClean="0"/>
            <a:t>26840,08 </a:t>
          </a:r>
          <a:r>
            <a:rPr lang="ru-RU" sz="1700" kern="1200" dirty="0"/>
            <a:t>тыс. </a:t>
          </a:r>
          <a:r>
            <a:rPr lang="ru-RU" sz="1700" kern="1200" dirty="0" smtClean="0"/>
            <a:t>руб. </a:t>
          </a:r>
          <a:r>
            <a:rPr lang="ru-RU" sz="1700" kern="1200" dirty="0"/>
            <a:t>или  </a:t>
          </a:r>
          <a:r>
            <a:rPr lang="ru-RU" sz="1700" kern="1200" dirty="0" smtClean="0"/>
            <a:t>23,7 % </a:t>
          </a:r>
          <a:r>
            <a:rPr lang="ru-RU" sz="1700" kern="1200" dirty="0"/>
            <a:t>. </a:t>
          </a:r>
        </a:p>
      </dsp:txBody>
      <dsp:txXfrm>
        <a:off x="1207461" y="157516"/>
        <a:ext cx="8637930" cy="1137358"/>
      </dsp:txXfrm>
    </dsp:sp>
    <dsp:sp modelId="{AD19AECA-AD70-46C0-A8A8-8F3D3500B1F9}">
      <dsp:nvSpPr>
        <dsp:cNvPr id="0" name=""/>
        <dsp:cNvSpPr/>
      </dsp:nvSpPr>
      <dsp:spPr>
        <a:xfrm>
          <a:off x="0" y="3736028"/>
          <a:ext cx="1459266" cy="12302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8465D-EAD2-482C-88C0-62E561EBA859}">
      <dsp:nvSpPr>
        <dsp:cNvPr id="0" name=""/>
        <dsp:cNvSpPr/>
      </dsp:nvSpPr>
      <dsp:spPr>
        <a:xfrm>
          <a:off x="588724" y="1630585"/>
          <a:ext cx="10088310" cy="13674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03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Сумма выпадающих доходов бюджета города от предоставления муниципального имущества в безвозмездное пользование в </a:t>
          </a:r>
          <a:r>
            <a:rPr lang="ru-RU" sz="1700" kern="1200" dirty="0" smtClean="0"/>
            <a:t>2023 </a:t>
          </a:r>
          <a:r>
            <a:rPr lang="ru-RU" sz="1700" kern="1200" dirty="0"/>
            <a:t>году </a:t>
          </a:r>
          <a:r>
            <a:rPr lang="ru-RU" sz="1700" kern="1200" dirty="0" smtClean="0"/>
            <a:t>составила 3195,97 </a:t>
          </a:r>
          <a:r>
            <a:rPr lang="ru-RU" sz="1700" kern="1200" dirty="0"/>
            <a:t>тыс. руб., что </a:t>
          </a:r>
          <a:r>
            <a:rPr lang="ru-RU" sz="1700" kern="1200" dirty="0" smtClean="0"/>
            <a:t>меньше, </a:t>
          </a:r>
          <a:r>
            <a:rPr lang="ru-RU" sz="1700" kern="1200" dirty="0"/>
            <a:t>чем </a:t>
          </a:r>
          <a:r>
            <a:rPr lang="ru-RU" sz="1700" kern="1200" dirty="0" smtClean="0"/>
            <a:t>2022 </a:t>
          </a:r>
          <a:r>
            <a:rPr lang="ru-RU" sz="1700" kern="1200" dirty="0"/>
            <a:t>году на </a:t>
          </a:r>
          <a:r>
            <a:rPr lang="ru-RU" sz="1700" kern="1200" dirty="0" smtClean="0"/>
            <a:t>2822,93 </a:t>
          </a:r>
          <a:r>
            <a:rPr lang="ru-RU" sz="1700" kern="1200" dirty="0"/>
            <a:t>тыс. </a:t>
          </a:r>
          <a:r>
            <a:rPr lang="ru-RU" sz="1700" kern="1200" dirty="0" smtClean="0"/>
            <a:t>руб.</a:t>
          </a:r>
          <a:endParaRPr lang="ru-RU" sz="1700" kern="1200" dirty="0"/>
        </a:p>
      </dsp:txBody>
      <dsp:txXfrm>
        <a:off x="588724" y="1630585"/>
        <a:ext cx="10088310" cy="1367456"/>
      </dsp:txXfrm>
    </dsp:sp>
    <dsp:sp modelId="{DA7D961B-C99F-4861-8C9B-6328639E3760}">
      <dsp:nvSpPr>
        <dsp:cNvPr id="0" name=""/>
        <dsp:cNvSpPr/>
      </dsp:nvSpPr>
      <dsp:spPr>
        <a:xfrm>
          <a:off x="157793" y="1924467"/>
          <a:ext cx="1344168" cy="12137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5FC2B-8BF5-4886-9113-D727F8CD79D8}">
      <dsp:nvSpPr>
        <dsp:cNvPr id="0" name=""/>
        <dsp:cNvSpPr/>
      </dsp:nvSpPr>
      <dsp:spPr>
        <a:xfrm>
          <a:off x="599181" y="3561922"/>
          <a:ext cx="9887973" cy="13880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03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Контрольно-счетная палата считает, что при дефиците бюджета города передача в безвозмездное пользование муниципального имущества, не отвечает принципам сбалансированности и эффективности использования бюджетных средств, установленных статьями 33, 34 Бюджетного кодекса РФ.  </a:t>
          </a:r>
        </a:p>
      </dsp:txBody>
      <dsp:txXfrm>
        <a:off x="599181" y="3561922"/>
        <a:ext cx="9887973" cy="1388052"/>
      </dsp:txXfrm>
    </dsp:sp>
    <dsp:sp modelId="{4910F88B-17E0-416D-A8F4-9EA6F671D3B6}">
      <dsp:nvSpPr>
        <dsp:cNvPr id="0" name=""/>
        <dsp:cNvSpPr/>
      </dsp:nvSpPr>
      <dsp:spPr>
        <a:xfrm>
          <a:off x="295680" y="138966"/>
          <a:ext cx="1441257" cy="1331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682EB-CCA0-4B72-8F92-3A7835A38131}">
      <dsp:nvSpPr>
        <dsp:cNvPr id="0" name=""/>
        <dsp:cNvSpPr/>
      </dsp:nvSpPr>
      <dsp:spPr>
        <a:xfrm>
          <a:off x="5480475" y="1160159"/>
          <a:ext cx="4236272" cy="1656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842"/>
              </a:lnTo>
              <a:lnTo>
                <a:pt x="4236272" y="1414842"/>
              </a:lnTo>
              <a:lnTo>
                <a:pt x="4236272" y="16564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29DE0-5D7E-4749-B829-D4ACF5EFB945}">
      <dsp:nvSpPr>
        <dsp:cNvPr id="0" name=""/>
        <dsp:cNvSpPr/>
      </dsp:nvSpPr>
      <dsp:spPr>
        <a:xfrm>
          <a:off x="5480475" y="1160159"/>
          <a:ext cx="1360878" cy="1656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842"/>
              </a:lnTo>
              <a:lnTo>
                <a:pt x="1360878" y="1414842"/>
              </a:lnTo>
              <a:lnTo>
                <a:pt x="1360878" y="16564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C0C28-52B2-4931-943D-39C424807E69}">
      <dsp:nvSpPr>
        <dsp:cNvPr id="0" name=""/>
        <dsp:cNvSpPr/>
      </dsp:nvSpPr>
      <dsp:spPr>
        <a:xfrm>
          <a:off x="4191982" y="1160159"/>
          <a:ext cx="1288493" cy="1742221"/>
        </a:xfrm>
        <a:custGeom>
          <a:avLst/>
          <a:gdLst/>
          <a:ahLst/>
          <a:cxnLst/>
          <a:rect l="0" t="0" r="0" b="0"/>
          <a:pathLst>
            <a:path>
              <a:moveTo>
                <a:pt x="1288493" y="0"/>
              </a:moveTo>
              <a:lnTo>
                <a:pt x="1288493" y="1500576"/>
              </a:lnTo>
              <a:lnTo>
                <a:pt x="0" y="1500576"/>
              </a:lnTo>
              <a:lnTo>
                <a:pt x="0" y="17422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EB2A5-ADFD-4E02-A470-620F301AEB9C}">
      <dsp:nvSpPr>
        <dsp:cNvPr id="0" name=""/>
        <dsp:cNvSpPr/>
      </dsp:nvSpPr>
      <dsp:spPr>
        <a:xfrm>
          <a:off x="1152189" y="1160159"/>
          <a:ext cx="4328286" cy="1656488"/>
        </a:xfrm>
        <a:custGeom>
          <a:avLst/>
          <a:gdLst/>
          <a:ahLst/>
          <a:cxnLst/>
          <a:rect l="0" t="0" r="0" b="0"/>
          <a:pathLst>
            <a:path>
              <a:moveTo>
                <a:pt x="4328286" y="0"/>
              </a:moveTo>
              <a:lnTo>
                <a:pt x="4328286" y="1414842"/>
              </a:lnTo>
              <a:lnTo>
                <a:pt x="0" y="1414842"/>
              </a:lnTo>
              <a:lnTo>
                <a:pt x="0" y="16564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3DC80-BF61-4700-9A45-744ACE96C9D7}">
      <dsp:nvSpPr>
        <dsp:cNvPr id="0" name=""/>
        <dsp:cNvSpPr/>
      </dsp:nvSpPr>
      <dsp:spPr>
        <a:xfrm>
          <a:off x="51334" y="-275337"/>
          <a:ext cx="10858282" cy="1435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C1653-96EC-4FC4-A959-3615200E4F2C}">
      <dsp:nvSpPr>
        <dsp:cNvPr id="0" name=""/>
        <dsp:cNvSpPr/>
      </dsp:nvSpPr>
      <dsp:spPr>
        <a:xfrm>
          <a:off x="341163" y="0"/>
          <a:ext cx="10858282" cy="14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accent2"/>
            </a:solidFill>
          </a:endParaRPr>
        </a:p>
      </dsp:txBody>
      <dsp:txXfrm>
        <a:off x="383207" y="42044"/>
        <a:ext cx="10774194" cy="1351409"/>
      </dsp:txXfrm>
    </dsp:sp>
    <dsp:sp modelId="{8CD56D5E-B60D-40E3-99FA-C9940E8A3EFA}">
      <dsp:nvSpPr>
        <dsp:cNvPr id="0" name=""/>
        <dsp:cNvSpPr/>
      </dsp:nvSpPr>
      <dsp:spPr>
        <a:xfrm>
          <a:off x="6016" y="2816647"/>
          <a:ext cx="2292344" cy="15232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D361-DAA4-4B2F-9AFF-7CFAD4F84989}">
      <dsp:nvSpPr>
        <dsp:cNvPr id="0" name=""/>
        <dsp:cNvSpPr/>
      </dsp:nvSpPr>
      <dsp:spPr>
        <a:xfrm>
          <a:off x="295846" y="3091985"/>
          <a:ext cx="2292344" cy="1523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«Жилье и городская среда»</a:t>
          </a:r>
          <a:endParaRPr lang="ru-RU" sz="2100" kern="1200" dirty="0"/>
        </a:p>
      </dsp:txBody>
      <dsp:txXfrm>
        <a:off x="340461" y="3136600"/>
        <a:ext cx="2203114" cy="1434038"/>
      </dsp:txXfrm>
    </dsp:sp>
    <dsp:sp modelId="{93B9BF83-1F08-4754-8F07-9E3A6B0BBDA8}">
      <dsp:nvSpPr>
        <dsp:cNvPr id="0" name=""/>
        <dsp:cNvSpPr/>
      </dsp:nvSpPr>
      <dsp:spPr>
        <a:xfrm>
          <a:off x="3054587" y="2902381"/>
          <a:ext cx="2274789" cy="13996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B97BF-C0C3-41DD-BBC1-CEAC00B1F1BA}">
      <dsp:nvSpPr>
        <dsp:cNvPr id="0" name=""/>
        <dsp:cNvSpPr/>
      </dsp:nvSpPr>
      <dsp:spPr>
        <a:xfrm>
          <a:off x="3344416" y="3177719"/>
          <a:ext cx="2274789" cy="1399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/>
            <a:t>«Экология</a:t>
          </a:r>
          <a:r>
            <a:rPr lang="ru-RU" sz="2100" b="0" kern="1200" dirty="0" smtClean="0"/>
            <a:t>»</a:t>
          </a:r>
          <a:endParaRPr lang="ru-RU" sz="2100" b="0" kern="1200" dirty="0"/>
        </a:p>
      </dsp:txBody>
      <dsp:txXfrm>
        <a:off x="3385410" y="3218713"/>
        <a:ext cx="2192801" cy="1317648"/>
      </dsp:txXfrm>
    </dsp:sp>
    <dsp:sp modelId="{1FFC0323-C8AA-473B-8956-A1708760F55D}">
      <dsp:nvSpPr>
        <dsp:cNvPr id="0" name=""/>
        <dsp:cNvSpPr/>
      </dsp:nvSpPr>
      <dsp:spPr>
        <a:xfrm>
          <a:off x="5732469" y="2816647"/>
          <a:ext cx="2217768" cy="1581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ED7EB-2D65-454C-A97B-2DD2E1CD8C54}">
      <dsp:nvSpPr>
        <dsp:cNvPr id="0" name=""/>
        <dsp:cNvSpPr/>
      </dsp:nvSpPr>
      <dsp:spPr>
        <a:xfrm>
          <a:off x="6022298" y="3091985"/>
          <a:ext cx="2217768" cy="15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«Образование»</a:t>
          </a:r>
          <a:endParaRPr lang="ru-RU" sz="2100" kern="1200" dirty="0"/>
        </a:p>
      </dsp:txBody>
      <dsp:txXfrm>
        <a:off x="6068630" y="3138317"/>
        <a:ext cx="2125104" cy="1489223"/>
      </dsp:txXfrm>
    </dsp:sp>
    <dsp:sp modelId="{0F0A17FD-9BC8-4F4D-8E3F-DD2260A187C9}">
      <dsp:nvSpPr>
        <dsp:cNvPr id="0" name=""/>
        <dsp:cNvSpPr/>
      </dsp:nvSpPr>
      <dsp:spPr>
        <a:xfrm>
          <a:off x="8529896" y="2816647"/>
          <a:ext cx="2373702" cy="14035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4AC22-D896-4A46-AC18-E6C8D9212FF9}">
      <dsp:nvSpPr>
        <dsp:cNvPr id="0" name=""/>
        <dsp:cNvSpPr/>
      </dsp:nvSpPr>
      <dsp:spPr>
        <a:xfrm>
          <a:off x="8819726" y="3091985"/>
          <a:ext cx="2373702" cy="140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«Культура»</a:t>
          </a:r>
          <a:endParaRPr lang="ru-RU" sz="2100" kern="1200" dirty="0"/>
        </a:p>
      </dsp:txBody>
      <dsp:txXfrm>
        <a:off x="8860833" y="3133092"/>
        <a:ext cx="2291488" cy="1321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90947-1A8B-4346-8BF5-105E37E84E83}">
      <dsp:nvSpPr>
        <dsp:cNvPr id="0" name=""/>
        <dsp:cNvSpPr/>
      </dsp:nvSpPr>
      <dsp:spPr>
        <a:xfrm>
          <a:off x="1254856" y="77991"/>
          <a:ext cx="9198693" cy="617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53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Устранить отклонения, указывающие на недостатки ведения бухгалтерского (бюджетного) учета при формировании бюджетной отчетности в 2024 году</a:t>
          </a:r>
          <a:endParaRPr lang="ru-RU" sz="1800" kern="1200" dirty="0"/>
        </a:p>
      </dsp:txBody>
      <dsp:txXfrm>
        <a:off x="1254856" y="77991"/>
        <a:ext cx="9198693" cy="617488"/>
      </dsp:txXfrm>
    </dsp:sp>
    <dsp:sp modelId="{AD19AECA-AD70-46C0-A8A8-8F3D3500B1F9}">
      <dsp:nvSpPr>
        <dsp:cNvPr id="0" name=""/>
        <dsp:cNvSpPr/>
      </dsp:nvSpPr>
      <dsp:spPr>
        <a:xfrm>
          <a:off x="241441" y="2181562"/>
          <a:ext cx="904194" cy="76229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8465D-EAD2-482C-88C0-62E561EBA859}">
      <dsp:nvSpPr>
        <dsp:cNvPr id="0" name=""/>
        <dsp:cNvSpPr/>
      </dsp:nvSpPr>
      <dsp:spPr>
        <a:xfrm>
          <a:off x="892218" y="919228"/>
          <a:ext cx="9490356" cy="11623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532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Принять меры по возмещению расходов на оплату труда </a:t>
          </a:r>
          <a:r>
            <a:rPr lang="ru-RU" sz="1800" kern="1200" dirty="0" smtClean="0"/>
            <a:t>медработников </a:t>
          </a:r>
          <a:r>
            <a:rPr lang="ru-RU" sz="1800" kern="1200" dirty="0"/>
            <a:t>образовательных учреждений, и убытков, возникших при оказании муниципальными детскими садами города Железногорска услуг по уходу и присмотру за детьми-инвалидами, детьми-сиротами и детьми, оставшимися без попечения родителей.</a:t>
          </a:r>
        </a:p>
      </dsp:txBody>
      <dsp:txXfrm>
        <a:off x="892218" y="919228"/>
        <a:ext cx="9490356" cy="1162321"/>
      </dsp:txXfrm>
    </dsp:sp>
    <dsp:sp modelId="{DA7D961B-C99F-4861-8C9B-6328639E3760}">
      <dsp:nvSpPr>
        <dsp:cNvPr id="0" name=""/>
        <dsp:cNvSpPr/>
      </dsp:nvSpPr>
      <dsp:spPr>
        <a:xfrm>
          <a:off x="438937" y="1105006"/>
          <a:ext cx="821302" cy="80094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5FC2B-8BF5-4886-9113-D727F8CD79D8}">
      <dsp:nvSpPr>
        <dsp:cNvPr id="0" name=""/>
        <dsp:cNvSpPr/>
      </dsp:nvSpPr>
      <dsp:spPr>
        <a:xfrm>
          <a:off x="890257" y="2442889"/>
          <a:ext cx="9653253" cy="518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53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Привести в соответствие правовые акты, регламентирующие </a:t>
          </a:r>
          <a:r>
            <a:rPr lang="ru-RU" sz="1800" kern="1200" dirty="0" smtClean="0"/>
            <a:t>организацию бюджетного учета имущества казны города Железногорска</a:t>
          </a:r>
          <a:endParaRPr lang="ru-RU" sz="1800" kern="1200" dirty="0"/>
        </a:p>
      </dsp:txBody>
      <dsp:txXfrm>
        <a:off x="890257" y="2442889"/>
        <a:ext cx="9653253" cy="518990"/>
      </dsp:txXfrm>
    </dsp:sp>
    <dsp:sp modelId="{4910F88B-17E0-416D-A8F4-9EA6F671D3B6}">
      <dsp:nvSpPr>
        <dsp:cNvPr id="0" name=""/>
        <dsp:cNvSpPr/>
      </dsp:nvSpPr>
      <dsp:spPr>
        <a:xfrm>
          <a:off x="473989" y="110064"/>
          <a:ext cx="770556" cy="832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5EE3E-A402-4682-8482-3B3545E15D55}">
      <dsp:nvSpPr>
        <dsp:cNvPr id="0" name=""/>
        <dsp:cNvSpPr/>
      </dsp:nvSpPr>
      <dsp:spPr>
        <a:xfrm>
          <a:off x="1016365" y="3136801"/>
          <a:ext cx="9838060" cy="1043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532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Принять меры по сокращению выпадающих доходов от передачи в безвозмездное пользование муниципального имущества казны города Железногорска социально-ориентированным некоммерческим организациям, установив льготную ставку арендной платы.</a:t>
          </a:r>
        </a:p>
      </dsp:txBody>
      <dsp:txXfrm>
        <a:off x="1016365" y="3136801"/>
        <a:ext cx="9838060" cy="1043459"/>
      </dsp:txXfrm>
    </dsp:sp>
    <dsp:sp modelId="{7A197805-B6F4-4EFB-BF0C-128C9F1E1108}">
      <dsp:nvSpPr>
        <dsp:cNvPr id="0" name=""/>
        <dsp:cNvSpPr/>
      </dsp:nvSpPr>
      <dsp:spPr>
        <a:xfrm>
          <a:off x="14861" y="2991090"/>
          <a:ext cx="1034911" cy="121004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6866F-FABF-4697-ADA8-84C09FCEAB7C}">
      <dsp:nvSpPr>
        <dsp:cNvPr id="0" name=""/>
        <dsp:cNvSpPr/>
      </dsp:nvSpPr>
      <dsp:spPr>
        <a:xfrm>
          <a:off x="740390" y="4829800"/>
          <a:ext cx="9979870" cy="8880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53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Принять </a:t>
          </a:r>
          <a:r>
            <a:rPr lang="ru-RU" sz="1800" kern="1200" dirty="0"/>
            <a:t>меры к полному финансированию </a:t>
          </a:r>
          <a:r>
            <a:rPr lang="ru-RU" sz="1800" kern="1200" dirty="0" smtClean="0"/>
            <a:t>переданных </a:t>
          </a:r>
          <a:r>
            <a:rPr lang="ru-RU" sz="1800" kern="1200" dirty="0"/>
            <a:t>органам местного </a:t>
          </a:r>
          <a:r>
            <a:rPr lang="ru-RU" sz="1800" kern="1200" dirty="0" smtClean="0"/>
            <a:t>самоуправления государственных полномочий</a:t>
          </a:r>
          <a:endParaRPr lang="ru-RU" sz="1800" kern="1200" dirty="0"/>
        </a:p>
      </dsp:txBody>
      <dsp:txXfrm>
        <a:off x="740390" y="4829800"/>
        <a:ext cx="9979870" cy="888088"/>
      </dsp:txXfrm>
    </dsp:sp>
    <dsp:sp modelId="{3994FB0C-EE96-41EC-9051-83EF8F294537}">
      <dsp:nvSpPr>
        <dsp:cNvPr id="0" name=""/>
        <dsp:cNvSpPr/>
      </dsp:nvSpPr>
      <dsp:spPr>
        <a:xfrm>
          <a:off x="321443" y="4385131"/>
          <a:ext cx="851105" cy="12654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54" y="242278"/>
            <a:ext cx="5796827" cy="3919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br>
              <a:rPr lang="ru-RU" b="1" dirty="0"/>
            </a:br>
            <a:r>
              <a:rPr lang="ru-RU" sz="5300" b="1" dirty="0">
                <a:solidFill>
                  <a:srgbClr val="002060"/>
                </a:solidFill>
              </a:rPr>
              <a:t>ЗАКЛЮЧЕНИЕ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на проект решения Железногорской городской Думы 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«Об исполнении бюджета </a:t>
            </a:r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города </a:t>
            </a:r>
            <a:r>
              <a:rPr lang="ru-RU" sz="2700" b="1" dirty="0">
                <a:solidFill>
                  <a:srgbClr val="002060"/>
                </a:solidFill>
              </a:rPr>
              <a:t>Железногорска </a:t>
            </a:r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за 202</a:t>
            </a:r>
            <a:r>
              <a:rPr lang="en-US" sz="2700" b="1" dirty="0" smtClean="0">
                <a:solidFill>
                  <a:srgbClr val="002060"/>
                </a:solidFill>
              </a:rPr>
              <a:t>3</a:t>
            </a:r>
            <a:r>
              <a:rPr lang="ru-RU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>
                <a:solidFill>
                  <a:srgbClr val="002060"/>
                </a:solidFill>
              </a:rPr>
              <a:t>год»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solidFill>
                  <a:srgbClr val="002060"/>
                </a:solidFill>
              </a:rPr>
              <a:t>от </a:t>
            </a:r>
            <a:r>
              <a:rPr lang="ru-RU" sz="2700" dirty="0" smtClean="0">
                <a:solidFill>
                  <a:srgbClr val="002060"/>
                </a:solidFill>
              </a:rPr>
              <a:t>1</a:t>
            </a:r>
            <a:r>
              <a:rPr lang="en-US" sz="2700" dirty="0" smtClean="0">
                <a:solidFill>
                  <a:srgbClr val="002060"/>
                </a:solidFill>
              </a:rPr>
              <a:t>9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апреля </a:t>
            </a:r>
            <a:r>
              <a:rPr lang="ru-RU" sz="2700" dirty="0" smtClean="0">
                <a:solidFill>
                  <a:srgbClr val="002060"/>
                </a:solidFill>
              </a:rPr>
              <a:t>202</a:t>
            </a:r>
            <a:r>
              <a:rPr lang="en-US" sz="2700" dirty="0" smtClean="0">
                <a:solidFill>
                  <a:srgbClr val="002060"/>
                </a:solidFill>
              </a:rPr>
              <a:t>4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года 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№ </a:t>
            </a:r>
            <a:r>
              <a:rPr lang="en-US" sz="2700" dirty="0" smtClean="0">
                <a:solidFill>
                  <a:srgbClr val="002060"/>
                </a:solidFill>
              </a:rPr>
              <a:t>15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587168">
            <a:off x="1325140" y="2647656"/>
            <a:ext cx="11211219" cy="128085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dirty="0">
                <a:solidFill>
                  <a:schemeClr val="bg1"/>
                </a:solidFill>
              </a:rPr>
              <a:t>КОНТРОЛЬНО-СЧЁТНАЯ ПАЛАТА</a:t>
            </a:r>
            <a:br>
              <a:rPr lang="ru-RU" sz="5100" b="1" dirty="0">
                <a:solidFill>
                  <a:schemeClr val="bg1"/>
                </a:solidFill>
              </a:rPr>
            </a:br>
            <a:r>
              <a:rPr lang="ru-RU" sz="5100" b="1" dirty="0">
                <a:solidFill>
                  <a:schemeClr val="bg1"/>
                </a:solidFill>
              </a:rPr>
              <a:t>города Железногорска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Курской области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307170 Курская область, г. Железногорск, ул. Рокоссовского, дом 56 тел.(факс):8(47148)7-71-14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7" y="3696676"/>
            <a:ext cx="3827194" cy="2474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4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620183"/>
              </p:ext>
            </p:extLst>
          </p:nvPr>
        </p:nvGraphicFramePr>
        <p:xfrm>
          <a:off x="414216" y="1068779"/>
          <a:ext cx="11199446" cy="529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158" y="445176"/>
            <a:ext cx="380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Исполнение </a:t>
            </a:r>
            <a:r>
              <a:rPr lang="ru-RU" sz="2000" b="1" dirty="0" smtClean="0">
                <a:solidFill>
                  <a:srgbClr val="FF0000"/>
                </a:solidFill>
              </a:rPr>
              <a:t>99,98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1476" y="1117600"/>
            <a:ext cx="8805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НАЦИОНАЛЬНЫЕ ПРОЕКТЫ 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2023 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694" y="794658"/>
            <a:ext cx="11010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ДОЛГ ГОРОДА ЖЕЛЕЗНОГОРКА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8" y="1625601"/>
            <a:ext cx="8565662" cy="33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132"/>
              </p:ext>
            </p:extLst>
          </p:nvPr>
        </p:nvGraphicFramePr>
        <p:xfrm>
          <a:off x="1883507" y="1664678"/>
          <a:ext cx="8120184" cy="3415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046"/>
                <a:gridCol w="2030046"/>
                <a:gridCol w="2030046"/>
                <a:gridCol w="2030046"/>
              </a:tblGrid>
              <a:tr h="128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Исследуемый период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долг, в тыс. рублях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жителей города, чел.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Долговая нагрузка, в руб. на 1 человека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185000,00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100446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1841,79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140000,00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100554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1392,29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99774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1002,26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99721,00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96206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1036,54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99721,00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95578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1043,35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113" y="603650"/>
            <a:ext cx="102218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ДОЛГОВАЯ НАГРУЗКА 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ОДНОГО ЖИТЕЛЯ ГОРОДА ЖЕЛЕЗНОГОРСКА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2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56" y="1027664"/>
            <a:ext cx="10204704" cy="7767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Статья 264.4 Бюджетного кодекса РФ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88991" y="2217914"/>
            <a:ext cx="6301469" cy="345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Внешняя проверка годового отчета об исполнении бюджета </a:t>
            </a:r>
            <a:r>
              <a:rPr lang="ru-RU" b="1" dirty="0"/>
              <a:t>до его рассмотрения в Железногорской городской Думе проводится на основании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результатов внешней проверки бюджетной отчетности главных администраторов бюджетных средств (ГАБС)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8512" y="2791968"/>
            <a:ext cx="32430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 ГАБС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4072128" y="2394698"/>
            <a:ext cx="950976" cy="3462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12581"/>
          <a:stretch>
            <a:fillRect/>
          </a:stretch>
        </p:blipFill>
        <p:spPr bwMode="auto">
          <a:xfrm>
            <a:off x="6885355" y="3602893"/>
            <a:ext cx="4962770" cy="28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04" y="135085"/>
            <a:ext cx="4401312" cy="2639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11 заключений КСП </a:t>
            </a:r>
            <a:r>
              <a:rPr lang="ru-RU" sz="1800" b="1" dirty="0"/>
              <a:t>о результатах проверки достоверности, полноты и соответствия нормативным требованиям составления и представления бюджетной отчетности главных администраторов бюджетных средств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454770" y="1516185"/>
            <a:ext cx="7549662" cy="2000738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 результате внешней проверки установлены отдельные нарушения,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 повлиявшие на достоверность бюджетной отчетности.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5710E9C-AD86-4743-9E78-AF844050BB0B}"/>
              </a:ext>
            </a:extLst>
          </p:cNvPr>
          <p:cNvSpPr txBox="1">
            <a:spLocks/>
          </p:cNvSpPr>
          <p:nvPr/>
        </p:nvSpPr>
        <p:spPr>
          <a:xfrm>
            <a:off x="6193536" y="-85344"/>
            <a:ext cx="4486656" cy="689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18 апреля 2023 года № 9</a:t>
            </a:r>
          </a:p>
        </p:txBody>
      </p:sp>
    </p:spTree>
    <p:extLst>
      <p:ext uri="{BB962C8B-B14F-4D97-AF65-F5344CB8AC3E}">
        <p14:creationId xmlns:p14="http://schemas.microsoft.com/office/powerpoint/2010/main" val="25361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2BAF3B39-B0D2-46F7-96C9-3C4DAB406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CE494164-1855-4E4D-A935-F4BA7BF2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66901" y="113538"/>
            <a:ext cx="173820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139" y="228600"/>
            <a:ext cx="65057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аудита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55604"/>
              </p:ext>
            </p:extLst>
          </p:nvPr>
        </p:nvGraphicFramePr>
        <p:xfrm>
          <a:off x="3180861" y="1504871"/>
          <a:ext cx="8745415" cy="510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Документ" r:id="rId3" imgW="6245567" imgH="4195951" progId="Word.Document.12">
                  <p:embed/>
                </p:oleObj>
              </mc:Choice>
              <mc:Fallback>
                <p:oleObj name="Документ" r:id="rId3" imgW="6245567" imgH="41959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0861" y="1504871"/>
                        <a:ext cx="8745415" cy="5106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9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073" y="0"/>
            <a:ext cx="4791456" cy="609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Предложения КСП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7744146"/>
              </p:ext>
            </p:extLst>
          </p:nvPr>
        </p:nvGraphicFramePr>
        <p:xfrm>
          <a:off x="575040" y="565204"/>
          <a:ext cx="11460652" cy="590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7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889"/>
          <a:stretch>
            <a:fillRect/>
          </a:stretch>
        </p:blipFill>
        <p:spPr/>
      </p:pic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554892" y="375139"/>
            <a:ext cx="6103816" cy="3019179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sz="4500" b="1" dirty="0">
                <a:solidFill>
                  <a:srgbClr val="FF0000"/>
                </a:solidFill>
              </a:rPr>
              <a:t>КСП г. Железногорска подтверждает достоверность бюджетной отчетности об исполнении бюджета города Железногорска за </a:t>
            </a:r>
            <a:r>
              <a:rPr lang="ru-RU" sz="4500" b="1" dirty="0" smtClean="0">
                <a:solidFill>
                  <a:srgbClr val="FF0000"/>
                </a:solidFill>
              </a:rPr>
              <a:t>2023 </a:t>
            </a:r>
            <a:r>
              <a:rPr lang="ru-RU" sz="4500" b="1" dirty="0">
                <a:solidFill>
                  <a:srgbClr val="FF0000"/>
                </a:solidFill>
              </a:rPr>
              <a:t>год </a:t>
            </a:r>
          </a:p>
          <a:p>
            <a:pPr lvl="0" algn="ctr"/>
            <a:r>
              <a:rPr lang="ru-RU" sz="4500" b="1" dirty="0">
                <a:solidFill>
                  <a:srgbClr val="FF0000"/>
                </a:solidFill>
              </a:rPr>
              <a:t>каждого ГАБС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1047" y="2974812"/>
            <a:ext cx="4752373" cy="1899150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0699" y="5727366"/>
            <a:ext cx="4413071" cy="1260629"/>
          </a:xfrm>
        </p:spPr>
        <p:txBody>
          <a:bodyPr/>
          <a:lstStyle/>
          <a:p>
            <a:r>
              <a:rPr lang="ru-RU" dirty="0"/>
              <a:t>КСП г. Железногорска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5629" y="228834"/>
            <a:ext cx="4486656" cy="1889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ЗАКЛЮЧЕНИЕ 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Контрольно-счетной палаты города Железногорска 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Курской области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года 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№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8C128ADA-4FBC-46D1-A724-42F2FCB9D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63231"/>
              </p:ext>
            </p:extLst>
          </p:nvPr>
        </p:nvGraphicFramePr>
        <p:xfrm>
          <a:off x="815609" y="1524000"/>
          <a:ext cx="10422914" cy="438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9AD577F-16F4-4DF4-AEAC-316FBF710338}"/>
              </a:ext>
            </a:extLst>
          </p:cNvPr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sz="3100" b="1" dirty="0" smtClean="0">
                <a:solidFill>
                  <a:schemeClr val="bg2">
                    <a:lumMod val="75000"/>
                  </a:schemeClr>
                </a:solidFill>
              </a:rPr>
              <a:t>9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</a:t>
            </a:r>
            <a:r>
              <a:rPr lang="en-US" sz="3100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en-US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1054" y="911889"/>
            <a:ext cx="53995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параметры 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2023 года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2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Диаграмма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69" y="703385"/>
            <a:ext cx="8393723" cy="5689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7" y="734647"/>
            <a:ext cx="9280892" cy="55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61" y="1103111"/>
            <a:ext cx="9627678" cy="53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0662" y="268224"/>
            <a:ext cx="6249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Налог на доходы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физических лиц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F6922-35D0-497E-9761-C27C0F62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09" y="391486"/>
            <a:ext cx="9647340" cy="8556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Доходы от использования имущества, находящегося </a:t>
            </a:r>
            <a:br>
              <a:rPr lang="ru-RU" sz="2700" b="1" dirty="0"/>
            </a:br>
            <a:r>
              <a:rPr lang="ru-RU" sz="2700" b="1" dirty="0"/>
              <a:t>в государственной и муниципальной собственности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B20F507-E6AC-4780-9453-A724B7E798D0}"/>
              </a:ext>
            </a:extLst>
          </p:cNvPr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1E5AC76-580A-47B1-86B3-5C6A06372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776526"/>
              </p:ext>
            </p:extLst>
          </p:nvPr>
        </p:nvGraphicFramePr>
        <p:xfrm>
          <a:off x="770054" y="1476462"/>
          <a:ext cx="10823531" cy="496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2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705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276666"/>
              </p:ext>
            </p:extLst>
          </p:nvPr>
        </p:nvGraphicFramePr>
        <p:xfrm>
          <a:off x="1328459" y="1484924"/>
          <a:ext cx="9730154" cy="499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иаграмма" r:id="rId3" imgW="4730906" imgH="2462997" progId="Excel.Chart.8">
                  <p:embed/>
                </p:oleObj>
              </mc:Choice>
              <mc:Fallback>
                <p:oleObj name="Диаграмма" r:id="rId3" imgW="4730906" imgH="246299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459" y="1484924"/>
                        <a:ext cx="9730154" cy="4994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466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8768" y="621792"/>
            <a:ext cx="105742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Безвозмездные поступления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6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7723" y="1744727"/>
            <a:ext cx="9226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1B9CBA1-FD7A-4FEE-8452-714BE6796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332851"/>
            <a:ext cx="3459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40135"/>
            <a:ext cx="333716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бюджета города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Железногорска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разрезе функциональной классификации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2023 году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3242"/>
              </p:ext>
            </p:extLst>
          </p:nvPr>
        </p:nvGraphicFramePr>
        <p:xfrm>
          <a:off x="3337169" y="765907"/>
          <a:ext cx="8628641" cy="5649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021"/>
                <a:gridCol w="1227711"/>
                <a:gridCol w="1228579"/>
                <a:gridCol w="1227711"/>
                <a:gridCol w="1228579"/>
                <a:gridCol w="1018040"/>
              </a:tblGrid>
              <a:tr h="811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Исполнено за 2022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Исполнено за 2023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Изменения 2023 года к 2022 году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в расходах 2022 года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в расходах 2023 года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/>
                </a:tc>
              </a:tr>
              <a:tr h="40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Общегосударственные вопрос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350945,61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300023,65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50921,96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811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19656,84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21257,09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-1600,25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22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Национальная экономика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165257,85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223505,89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-58248,04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414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Жилищно-коммунальное хозяйство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433994,45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565646,41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-131651,96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40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Охрана окружающей среды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1128388,01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746230,50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382157,51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22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1834560,98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1944800,03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-110239,05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22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Культура, кинематография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167947,02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171253,21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-3306,19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22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Здравоохранение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1757,57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1195,45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562,12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22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Социальная политика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477448,61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428560,23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48888,38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40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Физическая культура и спорт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140349,84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142045,02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-1695,18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414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Средства массовой информации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6404,69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6802,22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-397,52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622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1495,01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395,27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1099,74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  <a:tr h="22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расходов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4728206,48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4551714,96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176491,52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7" marR="6375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93536" y="-85344"/>
            <a:ext cx="4486656" cy="707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ЗАКЛЮЧЕНИЕ КСП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апреля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года № 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>15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2A66D917-1553-43DC-B534-A33572D8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3149313"/>
            <a:ext cx="752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42501"/>
              </p:ext>
            </p:extLst>
          </p:nvPr>
        </p:nvGraphicFramePr>
        <p:xfrm>
          <a:off x="875323" y="1813168"/>
          <a:ext cx="10417909" cy="4525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099"/>
                <a:gridCol w="2612924"/>
                <a:gridCol w="2579136"/>
                <a:gridCol w="2401750"/>
              </a:tblGrid>
              <a:tr h="1911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Анализируемый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на социальный блок, тыс. рублей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расходов, тыс. рублей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в расходах,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2451182,74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2981783,40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2173210,37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2669557,79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2738215,25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3798516,99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2622064,02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4728206,48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2687853,93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4551714,71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38400" y="621792"/>
            <a:ext cx="7913027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отраслей социального блока </a:t>
            </a:r>
            <a:endParaRPr kumimoji="0" lang="ru-RU" alt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altLang="ru-RU" sz="28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период с </a:t>
            </a:r>
            <a:r>
              <a:rPr kumimoji="0" lang="ru-RU" alt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2019 </a:t>
            </a:r>
            <a:r>
              <a:rPr kumimoji="0" lang="ru-RU" altLang="ru-RU" sz="28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год по </a:t>
            </a:r>
            <a:r>
              <a:rPr kumimoji="0" lang="ru-RU" alt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2023 </a:t>
            </a:r>
            <a:r>
              <a:rPr kumimoji="0" lang="ru-RU" altLang="ru-RU" sz="28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год</a:t>
            </a:r>
            <a:endParaRPr kumimoji="0" lang="ru-RU" altLang="ru-RU" sz="2800" b="1" i="0" u="none" strike="noStrike" cap="none" spc="50" normalizeH="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5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2100</TotalTime>
  <Words>657</Words>
  <Application>Microsoft Office PowerPoint</Application>
  <PresentationFormat>Произвольный</PresentationFormat>
  <Paragraphs>211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Углы</vt:lpstr>
      <vt:lpstr>Диаграмма Microsoft Excel</vt:lpstr>
      <vt:lpstr>Документ Microsoft Word</vt:lpstr>
      <vt:lpstr>    ЗАКЛЮЧЕНИЕ на проект решения Железногорской городской Думы  «Об исполнении бюджета  города Железногорска  за 2023 год» от 19 апреля 2024 года  № 15 </vt:lpstr>
      <vt:lpstr>Презентация PowerPoint</vt:lpstr>
      <vt:lpstr>Презентация PowerPoint</vt:lpstr>
      <vt:lpstr>Презентация PowerPoint</vt:lpstr>
      <vt:lpstr>Презентация PowerPoint</vt:lpstr>
      <vt:lpstr>  Доходы от использования имущества, находящегося  в государственной и муниципальной собственности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264.4 Бюджетного кодекса РФ</vt:lpstr>
      <vt:lpstr>   11 заключений КСП о результатах проверки достоверности, полноты и соответствия нормативным требованиям составления и представления бюджетной отчетности главных администраторов бюджетных средств</vt:lpstr>
      <vt:lpstr>Презентация PowerPoint</vt:lpstr>
      <vt:lpstr>Предложения КСП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И АУДИТ</dc:title>
  <dc:creator>RePack by Diakov</dc:creator>
  <cp:lastModifiedBy>User</cp:lastModifiedBy>
  <cp:revision>140</cp:revision>
  <dcterms:created xsi:type="dcterms:W3CDTF">2018-12-18T20:49:33Z</dcterms:created>
  <dcterms:modified xsi:type="dcterms:W3CDTF">2024-04-22T11:10:54Z</dcterms:modified>
</cp:coreProperties>
</file>